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A-4ADC-87C8-3D01BCAD14F8}"/>
                </c:ext>
              </c:extLst>
            </c:dLbl>
            <c:dLbl>
              <c:idx val="1"/>
              <c:layout>
                <c:manualLayout>
                  <c:x val="8.3333333333333329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3A-4ADC-87C8-3D01BCAD1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Sheet1!$B$91:$B$92</c:f>
              <c:strCache>
                <c:ptCount val="2"/>
                <c:pt idx="0">
                  <c:v>Budgeted Income June 2018</c:v>
                </c:pt>
                <c:pt idx="1">
                  <c:v>Actual Income June 2018</c:v>
                </c:pt>
              </c:strCache>
            </c:strRef>
          </c:cat>
          <c:val>
            <c:numRef>
              <c:f>Sheet1!$C$91:$C$92</c:f>
              <c:numCache>
                <c:formatCode>_(* #,##0.00_);_(* \(#,##0.00\);_(* "-"??_);_(@_)</c:formatCode>
                <c:ptCount val="2"/>
                <c:pt idx="0">
                  <c:v>5823296.1399999997</c:v>
                </c:pt>
                <c:pt idx="1">
                  <c:v>6114191.8600000003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3A-4ADC-87C8-3D01BCAD14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480960"/>
        <c:axId val="106540992"/>
        <c:axId val="0"/>
      </c:bar3DChart>
      <c:catAx>
        <c:axId val="374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40992"/>
        <c:crosses val="autoZero"/>
        <c:auto val="1"/>
        <c:lblAlgn val="ctr"/>
        <c:lblOffset val="100"/>
        <c:noMultiLvlLbl val="0"/>
      </c:catAx>
      <c:valAx>
        <c:axId val="10654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8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6.4257028112449793E-2"/>
          <c:w val="0.93888888888888888"/>
          <c:h val="0.9116465863453815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9F-4E16-A999-94F833C48B3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9F-4E16-A999-94F833C48B3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9F-4E16-A999-94F833C48B33}"/>
              </c:ext>
            </c:extLst>
          </c:dPt>
          <c:dLbls>
            <c:dLbl>
              <c:idx val="0"/>
              <c:layout>
                <c:manualLayout>
                  <c:x val="-0.15862904636920386"/>
                  <c:y val="8.04691939280785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0318B0E-9C01-4DDE-9073-774E141A5F0C}" type="CATEGORYNAME">
                      <a:rPr lang="en-US" b="1"/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baseline="0" dirty="0"/>
                      <a:t>, </a:t>
                    </a:r>
                    <a:fld id="{F7CAB417-8979-4665-9161-D6AFAA8E9522}" type="VALUE">
                      <a:rPr lang="en-US" b="1" baseline="0"/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="1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9F-4E16-A999-94F833C48B33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5352653-4D87-4770-A315-75B6F16777E2}" type="CATEGORYNAME">
                      <a:rPr lang="en-US" b="1"/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baseline="0" dirty="0"/>
                      <a:t>, </a:t>
                    </a:r>
                    <a:fld id="{2E938558-3D2C-4E8C-84E9-161C31E1DD38}" type="VALUE">
                      <a:rPr lang="en-US" b="1" baseline="0"/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="1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9F-4E16-A999-94F833C48B33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5CF4A7A-A7A4-44AC-BCD6-969CD408BFB6}" type="CATEGORYNAME">
                      <a:rPr lang="en-US" b="1"/>
                      <a:pPr>
                        <a:defRPr sz="1000" b="1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baseline="0" dirty="0"/>
                      <a:t>, </a:t>
                    </a:r>
                    <a:fld id="{1D88014F-1992-4589-9661-D0DF7CE341F1}" type="VALUE">
                      <a:rPr lang="en-US" b="1" baseline="0"/>
                      <a:pPr>
                        <a:defRPr sz="1000" b="1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="1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9F-4E16-A999-94F833C48B33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Graphs!$L$118:$L$120</c:f>
              <c:strCache>
                <c:ptCount val="3"/>
                <c:pt idx="0">
                  <c:v>CCC Subsidy</c:v>
                </c:pt>
                <c:pt idx="1">
                  <c:v>Industry Rental Income</c:v>
                </c:pt>
                <c:pt idx="2">
                  <c:v>Housing Rental Income</c:v>
                </c:pt>
              </c:strCache>
            </c:strRef>
          </c:cat>
          <c:val>
            <c:numRef>
              <c:f>Graphs!$M$118:$M$120</c:f>
              <c:numCache>
                <c:formatCode>_("$"* #,##0.00_);_("$"* \(#,##0.00\);_("$"* "-"??_);_(@_)</c:formatCode>
                <c:ptCount val="3"/>
                <c:pt idx="0">
                  <c:v>493051</c:v>
                </c:pt>
                <c:pt idx="1">
                  <c:v>724400</c:v>
                </c:pt>
                <c:pt idx="2">
                  <c:v>327720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9F-4E16-A999-94F833C48B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32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4F-49D2-96AB-1B020AE271A1}"/>
                </c:ext>
              </c:extLst>
            </c:dLbl>
            <c:dLbl>
              <c:idx val="1"/>
              <c:layout>
                <c:manualLayout>
                  <c:x val="4.1666666666666664E-2"/>
                  <c:y val="-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4F-49D2-96AB-1B020AE27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Sheet1!$B$110:$B$111</c:f>
              <c:strCache>
                <c:ptCount val="2"/>
                <c:pt idx="0">
                  <c:v>Budgeted Expenses June 2018</c:v>
                </c:pt>
                <c:pt idx="1">
                  <c:v>Actual Expenses June 2018</c:v>
                </c:pt>
              </c:strCache>
            </c:strRef>
          </c:cat>
          <c:val>
            <c:numRef>
              <c:f>Sheet1!$C$110:$C$111</c:f>
              <c:numCache>
                <c:formatCode>_(* #,##0.00_);_(* \(#,##0.00\);_(* "-"??_);_(@_)</c:formatCode>
                <c:ptCount val="2"/>
                <c:pt idx="0">
                  <c:v>6976754</c:v>
                </c:pt>
                <c:pt idx="1">
                  <c:v>6768995.4500000002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4F-49D2-96AB-1B020AE271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139904"/>
        <c:axId val="106543296"/>
        <c:axId val="0"/>
      </c:bar3DChart>
      <c:catAx>
        <c:axId val="701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43296"/>
        <c:crosses val="autoZero"/>
        <c:auto val="1"/>
        <c:lblAlgn val="ctr"/>
        <c:lblOffset val="100"/>
        <c:noMultiLvlLbl val="0"/>
      </c:catAx>
      <c:valAx>
        <c:axId val="1065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36224231228234"/>
          <c:y val="4.3326115771552695E-2"/>
          <c:w val="0.7833215223097113"/>
          <c:h val="0.7908180227471566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Sheet1!$B$163:$B$167</c:f>
              <c:strCache>
                <c:ptCount val="5"/>
                <c:pt idx="0">
                  <c:v>June 2014</c:v>
                </c:pt>
                <c:pt idx="1">
                  <c:v>June 2015</c:v>
                </c:pt>
                <c:pt idx="2">
                  <c:v>June 2016</c:v>
                </c:pt>
                <c:pt idx="3">
                  <c:v>June 2017</c:v>
                </c:pt>
                <c:pt idx="4">
                  <c:v>June 2018</c:v>
                </c:pt>
              </c:strCache>
            </c:strRef>
          </c:cat>
          <c:val>
            <c:numRef>
              <c:f>Sheet1!$C$163:$C$167</c:f>
              <c:numCache>
                <c:formatCode>_(* #,##0.00_);_(* \(#,##0.00\);_(* "-"??_);_(@_)</c:formatCode>
                <c:ptCount val="5"/>
                <c:pt idx="0">
                  <c:v>276584.53000000003</c:v>
                </c:pt>
                <c:pt idx="1">
                  <c:v>1554331.74</c:v>
                </c:pt>
                <c:pt idx="2">
                  <c:v>872965</c:v>
                </c:pt>
                <c:pt idx="3">
                  <c:v>1543744.37</c:v>
                </c:pt>
                <c:pt idx="4">
                  <c:v>2015443.6800000002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A2-4C81-828F-FF8B689150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9613568"/>
        <c:axId val="94904896"/>
        <c:axId val="0"/>
      </c:bar3DChart>
      <c:catAx>
        <c:axId val="696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04896"/>
        <c:crosses val="autoZero"/>
        <c:auto val="1"/>
        <c:lblAlgn val="ctr"/>
        <c:lblOffset val="100"/>
        <c:noMultiLvlLbl val="0"/>
      </c:catAx>
      <c:valAx>
        <c:axId val="9490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Sheet1!$C$55:$G$55</c:f>
              <c:strCache>
                <c:ptCount val="5"/>
                <c:pt idx="0">
                  <c:v>Actual June 2014</c:v>
                </c:pt>
                <c:pt idx="1">
                  <c:v>Actual June 2015</c:v>
                </c:pt>
                <c:pt idx="2">
                  <c:v>Actual June 2016</c:v>
                </c:pt>
                <c:pt idx="3">
                  <c:v>Actual June 2017</c:v>
                </c:pt>
                <c:pt idx="4">
                  <c:v>Actual June 2018</c:v>
                </c:pt>
              </c:strCache>
            </c:strRef>
          </c:cat>
          <c:val>
            <c:numRef>
              <c:f>Sheet1!$C$56:$G$56</c:f>
              <c:numCache>
                <c:formatCode>_(* #,##0.0_);_(* \(#,##0.0\);_(* "-"??_);_(@_)</c:formatCode>
                <c:ptCount val="5"/>
                <c:pt idx="0">
                  <c:v>-969839.43</c:v>
                </c:pt>
                <c:pt idx="1">
                  <c:v>231042.28</c:v>
                </c:pt>
                <c:pt idx="2">
                  <c:v>800806.45</c:v>
                </c:pt>
                <c:pt idx="3">
                  <c:v>378148.95999999996</c:v>
                </c:pt>
                <c:pt idx="4">
                  <c:v>1748338.75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9E-4E57-B200-834A15B71B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926976"/>
        <c:axId val="94907200"/>
        <c:axId val="0"/>
      </c:bar3DChart>
      <c:catAx>
        <c:axId val="929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07200"/>
        <c:crosses val="autoZero"/>
        <c:auto val="1"/>
        <c:lblAlgn val="ctr"/>
        <c:lblOffset val="100"/>
        <c:noMultiLvlLbl val="0"/>
      </c:catAx>
      <c:valAx>
        <c:axId val="949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2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DC-43EE-8766-0CBE085F5F5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DC-43EE-8766-0CBE085F5F5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DC-43EE-8766-0CBE085F5F5F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DC-43EE-8766-0CBE085F5F5F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DC-43EE-8766-0CBE085F5F5F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DC-43EE-8766-0CBE085F5F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DC-43EE-8766-0CBE085F5F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DDC-43EE-8766-0CBE085F5F5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205464681065022E-2"/>
                  <c:y val="0.1002411737531609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DC-43EE-8766-0CBE085F5F5F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226995471066218"/>
                  <c:y val="2.731666713067408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DC-43EE-8766-0CBE085F5F5F}"/>
                </c:ext>
              </c:extLst>
            </c:dLbl>
            <c:dLbl>
              <c:idx val="6"/>
              <c:layout>
                <c:manualLayout>
                  <c:x val="9.1432998302584681E-2"/>
                  <c:y val="2.677165243061020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DC-43EE-8766-0CBE085F5F5F}"/>
                </c:ext>
              </c:extLst>
            </c:dLbl>
            <c:dLbl>
              <c:idx val="7"/>
              <c:layout>
                <c:manualLayout>
                  <c:x val="0.21531572574793489"/>
                  <c:y val="2.552339204632034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DC-43EE-8766-0CBE085F5F5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Sheet1!$B$267:$B$274</c:f>
              <c:strCache>
                <c:ptCount val="8"/>
                <c:pt idx="0">
                  <c:v>Academic Tuition</c:v>
                </c:pt>
                <c:pt idx="1">
                  <c:v>Fees Income</c:v>
                </c:pt>
                <c:pt idx="2">
                  <c:v>Donations</c:v>
                </c:pt>
                <c:pt idx="3">
                  <c:v>Appropriations Rec. CCC</c:v>
                </c:pt>
                <c:pt idx="4">
                  <c:v>Direct Operating Income</c:v>
                </c:pt>
                <c:pt idx="5">
                  <c:v>Other Income</c:v>
                </c:pt>
                <c:pt idx="6">
                  <c:v>Investment Earnings</c:v>
                </c:pt>
                <c:pt idx="7">
                  <c:v>Net Assets Rel From Rest.</c:v>
                </c:pt>
              </c:strCache>
            </c:strRef>
          </c:cat>
          <c:val>
            <c:numRef>
              <c:f>Sheet1!$C$267:$C$274</c:f>
              <c:numCache>
                <c:formatCode>_(* #,##0.00_);_(* \(#,##0.00\);_(* "-"??_);_(@_)</c:formatCode>
                <c:ptCount val="8"/>
                <c:pt idx="0">
                  <c:v>3013019.56</c:v>
                </c:pt>
                <c:pt idx="1">
                  <c:v>1819780.09</c:v>
                </c:pt>
                <c:pt idx="2">
                  <c:v>426282.78</c:v>
                </c:pt>
                <c:pt idx="3">
                  <c:v>493508.05</c:v>
                </c:pt>
                <c:pt idx="4">
                  <c:v>1138993.31</c:v>
                </c:pt>
                <c:pt idx="5">
                  <c:v>624713.1</c:v>
                </c:pt>
                <c:pt idx="6">
                  <c:v>7905.88</c:v>
                </c:pt>
                <c:pt idx="7">
                  <c:v>417292.24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DDC-43EE-8766-0CBE085F5F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55-4C5B-9E21-A70A7935879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55-4C5B-9E21-A70A7935879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55-4C5B-9E21-A70A7935879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55-4C5B-9E21-A70A7935879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55-4C5B-9E21-A70A7935879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55-4C5B-9E21-A70A793587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55-4C5B-9E21-A70A7935879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55-4C5B-9E21-A70A7935879D}"/>
              </c:ext>
            </c:extLst>
          </c:dPt>
          <c:dLbls>
            <c:dLbl>
              <c:idx val="0"/>
              <c:layout>
                <c:manualLayout>
                  <c:x val="-0.37572435767956219"/>
                  <c:y val="5.508761690290436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55-4C5B-9E21-A70A7935879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002188597081151"/>
                  <c:y val="4.746317409781078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55-4C5B-9E21-A70A7935879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Sheet1!$B$230:$B$237</c:f>
              <c:strCache>
                <c:ptCount val="8"/>
                <c:pt idx="0">
                  <c:v>Operating &amp; Inst.</c:v>
                </c:pt>
                <c:pt idx="1">
                  <c:v>Student Serv.</c:v>
                </c:pt>
                <c:pt idx="2">
                  <c:v>Student Fin Aid</c:v>
                </c:pt>
                <c:pt idx="3">
                  <c:v>Educ. &amp; Gen Operating </c:v>
                </c:pt>
                <c:pt idx="4">
                  <c:v>Fund Raising</c:v>
                </c:pt>
                <c:pt idx="5">
                  <c:v>Office Oper &amp; Maint</c:v>
                </c:pt>
                <c:pt idx="6">
                  <c:v>Auxilaries</c:v>
                </c:pt>
                <c:pt idx="7">
                  <c:v>Other Suppurting Servises</c:v>
                </c:pt>
              </c:strCache>
            </c:strRef>
          </c:cat>
          <c:val>
            <c:numRef>
              <c:f>Sheet1!$C$230:$C$237</c:f>
              <c:numCache>
                <c:formatCode>_(* #,##0.00_);_(* \(#,##0.00\);_(* "-"??_);_(@_)</c:formatCode>
                <c:ptCount val="8"/>
                <c:pt idx="0">
                  <c:v>63949.02</c:v>
                </c:pt>
                <c:pt idx="1">
                  <c:v>259175.83</c:v>
                </c:pt>
                <c:pt idx="2">
                  <c:v>178381.61</c:v>
                </c:pt>
                <c:pt idx="3">
                  <c:v>1386196.92</c:v>
                </c:pt>
                <c:pt idx="4">
                  <c:v>309440.09000000003</c:v>
                </c:pt>
                <c:pt idx="5">
                  <c:v>807336.19</c:v>
                </c:pt>
                <c:pt idx="6">
                  <c:v>1954882.9</c:v>
                </c:pt>
                <c:pt idx="7">
                  <c:v>1809638.89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55-4C5B-9E21-A70A793587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Graphs!$L$155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1ED5EC-3BED-4130-A7B7-C288FC2B766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AFA5AC9B-C53B-4874-8D05-4E4EFA2A8653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129-40C9-8168-1C5AB91E518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Graphs!$M$155</c:f>
              <c:numCache>
                <c:formatCode>"$"#,##0.00</c:formatCode>
                <c:ptCount val="1"/>
                <c:pt idx="0">
                  <c:v>7524104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29-40C9-8168-1C5AB91E5180}"/>
            </c:ext>
          </c:extLst>
        </c:ser>
        <c:ser>
          <c:idx val="2"/>
          <c:order val="1"/>
          <c:tx>
            <c:strRef>
              <c:f>Graphs!$L$157</c:f>
              <c:strCache>
                <c:ptCount val="1"/>
                <c:pt idx="0">
                  <c:v>Total Expenses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1C2405-ADEB-4975-A2B2-846B3F287D82}" type="CATEGORYNAME">
                      <a:rPr lang="en-US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2BD73AA5-9663-48B8-8870-E1EBB292CFE1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129-40C9-8168-1C5AB91E518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Graphs!$M$157</c:f>
              <c:numCache>
                <c:formatCode>"$"#,##0.00</c:formatCode>
                <c:ptCount val="1"/>
                <c:pt idx="0">
                  <c:v>6942752.9814799996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29-40C9-8168-1C5AB91E5180}"/>
            </c:ext>
          </c:extLst>
        </c:ser>
        <c:ser>
          <c:idx val="4"/>
          <c:order val="2"/>
          <c:tx>
            <c:strRef>
              <c:f>Graphs!$L$159</c:f>
              <c:strCache>
                <c:ptCount val="1"/>
                <c:pt idx="0">
                  <c:v>Net Gain (Loss)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E8CE98-06C8-417F-8A38-5B55B2D215DB}" type="CATEGORYNAME">
                      <a:rPr lang="en-US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B4F443D0-F50F-437F-8CC9-4ECC29180672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129-40C9-8168-1C5AB91E518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Graphs!$M$159</c:f>
              <c:numCache>
                <c:formatCode>"$"#,##0.00</c:formatCode>
                <c:ptCount val="1"/>
                <c:pt idx="0">
                  <c:v>581351.01852000039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129-40C9-8168-1C5AB91E5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630144"/>
        <c:axId val="70496768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Graphs!$L$156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Graphs!$M$156</c15:sqref>
                        </c15:formulaRef>
                      </c:ext>
                    </c:extLst>
                    <c:numCache>
                      <c:formatCode>"$"#,##0.00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129-40C9-8168-1C5AB91E518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Graphs!$L$158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Graphs!$M$158</c15:sqref>
                        </c15:formulaRef>
                      </c:ext>
                    </c:extLst>
                    <c:numCache>
                      <c:formatCode>"$"#,##0.00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29-40C9-8168-1C5AB91E518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Graphs!$L$160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Graphs!$M$160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29-40C9-8168-1C5AB91E5180}"/>
                  </c:ext>
                </c:extLst>
              </c15:ser>
            </c15:filteredBarSeries>
          </c:ext>
        </c:extLst>
      </c:bar3DChart>
      <c:catAx>
        <c:axId val="11463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96768"/>
        <c:crosses val="autoZero"/>
        <c:auto val="1"/>
        <c:lblAlgn val="ctr"/>
        <c:lblOffset val="100"/>
        <c:noMultiLvlLbl val="0"/>
      </c:catAx>
      <c:valAx>
        <c:axId val="7049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3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75-43AB-B78A-5AD78C9AFA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75-43AB-B78A-5AD78C9AFA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75-43AB-B78A-5AD78C9AFA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75-43AB-B78A-5AD78C9AFA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75-43AB-B78A-5AD78C9AFA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75-43AB-B78A-5AD78C9AFA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75-43AB-B78A-5AD78C9AFA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175-43AB-B78A-5AD78C9AFA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175-43AB-B78A-5AD78C9AFAB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175-43AB-B78A-5AD78C9AFAB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75-43AB-B78A-5AD78C9AFAB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75-43AB-B78A-5AD78C9AFAB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75-43AB-B78A-5AD78C9AFAB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75-43AB-B78A-5AD78C9AFAB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175-43AB-B78A-5AD78C9AFAB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175-43AB-B78A-5AD78C9AFAB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175-43AB-B78A-5AD78C9AFABA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175-43AB-B78A-5AD78C9AFABA}"/>
              </c:ext>
            </c:extLst>
          </c:dPt>
          <c:dLbls>
            <c:dLbl>
              <c:idx val="0"/>
              <c:layout>
                <c:manualLayout>
                  <c:x val="-8.5371658532175949E-3"/>
                  <c:y val="-0.172224658670161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5-43AB-B78A-5AD78C9AFABA}"/>
                </c:ext>
              </c:extLst>
            </c:dLbl>
            <c:dLbl>
              <c:idx val="14"/>
              <c:layout>
                <c:manualLayout>
                  <c:x val="-2.8733344584550548E-2"/>
                  <c:y val="2.239508613875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175-43AB-B78A-5AD78C9AFABA}"/>
                </c:ext>
              </c:extLst>
            </c:dLbl>
            <c:dLbl>
              <c:idx val="15"/>
              <c:layout>
                <c:manualLayout>
                  <c:x val="-4.3991040129747784E-2"/>
                  <c:y val="4.8199754042645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175-43AB-B78A-5AD78C9AF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Graphs!$L$70:$L$87</c:f>
              <c:strCache>
                <c:ptCount val="18"/>
                <c:pt idx="0">
                  <c:v>School Operating</c:v>
                </c:pt>
                <c:pt idx="1">
                  <c:v>Student Health </c:v>
                </c:pt>
                <c:pt idx="2">
                  <c:v>Student Activities</c:v>
                </c:pt>
                <c:pt idx="3">
                  <c:v>Recruitment &amp; Marketing</c:v>
                </c:pt>
                <c:pt idx="4">
                  <c:v>Registrar</c:v>
                </c:pt>
                <c:pt idx="5">
                  <c:v>Grounds</c:v>
                </c:pt>
                <c:pt idx="6">
                  <c:v>Custodial</c:v>
                </c:pt>
                <c:pt idx="7">
                  <c:v>Maintenance</c:v>
                </c:pt>
                <c:pt idx="8">
                  <c:v>Utilities</c:v>
                </c:pt>
                <c:pt idx="9">
                  <c:v>Security</c:v>
                </c:pt>
                <c:pt idx="10">
                  <c:v>Adm. Support</c:v>
                </c:pt>
                <c:pt idx="11">
                  <c:v>Dev. Fund/Raising</c:v>
                </c:pt>
                <c:pt idx="12">
                  <c:v>Men's Dormitory</c:v>
                </c:pt>
                <c:pt idx="13">
                  <c:v>Women's Dormitory</c:v>
                </c:pt>
                <c:pt idx="14">
                  <c:v>Food Service</c:v>
                </c:pt>
                <c:pt idx="15">
                  <c:v>Other Sch. Prop.</c:v>
                </c:pt>
                <c:pt idx="16">
                  <c:v>Staff Housing</c:v>
                </c:pt>
                <c:pt idx="17">
                  <c:v>Ed. Vehicle Op.</c:v>
                </c:pt>
              </c:strCache>
            </c:strRef>
          </c:cat>
          <c:val>
            <c:numRef>
              <c:f>Graphs!$M$70:$M$87</c:f>
              <c:numCache>
                <c:formatCode>"$"#,##0.00</c:formatCode>
                <c:ptCount val="18"/>
                <c:pt idx="0">
                  <c:v>3338631</c:v>
                </c:pt>
                <c:pt idx="1">
                  <c:v>48000</c:v>
                </c:pt>
                <c:pt idx="2">
                  <c:v>6350</c:v>
                </c:pt>
                <c:pt idx="3">
                  <c:v>0</c:v>
                </c:pt>
                <c:pt idx="4">
                  <c:v>7500</c:v>
                </c:pt>
                <c:pt idx="5">
                  <c:v>200</c:v>
                </c:pt>
                <c:pt idx="6">
                  <c:v>0</c:v>
                </c:pt>
                <c:pt idx="7">
                  <c:v>50</c:v>
                </c:pt>
                <c:pt idx="8">
                  <c:v>866533</c:v>
                </c:pt>
                <c:pt idx="9">
                  <c:v>100</c:v>
                </c:pt>
                <c:pt idx="10">
                  <c:v>185150</c:v>
                </c:pt>
                <c:pt idx="11">
                  <c:v>255000</c:v>
                </c:pt>
                <c:pt idx="12">
                  <c:v>374800</c:v>
                </c:pt>
                <c:pt idx="13">
                  <c:v>392830</c:v>
                </c:pt>
                <c:pt idx="14">
                  <c:v>943190</c:v>
                </c:pt>
                <c:pt idx="15">
                  <c:v>724400</c:v>
                </c:pt>
                <c:pt idx="16">
                  <c:v>327720</c:v>
                </c:pt>
                <c:pt idx="17">
                  <c:v>53650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3175-43AB-B78A-5AD78C9AFAB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4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5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6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7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324603538281399"/>
          <c:y val="9.9116354016711566E-2"/>
          <c:w val="0.14518020322206299"/>
          <c:h val="0.79652273453702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372E-2"/>
          <c:y val="3.9187459848281786E-2"/>
          <c:w val="0.97342995169082125"/>
          <c:h val="0.9425250588891867"/>
        </c:manualLayout>
      </c:layout>
      <c:pie3DChart>
        <c:varyColors val="1"/>
        <c:ser>
          <c:idx val="0"/>
          <c:order val="0"/>
          <c:explosion val="36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29-4905-9925-4E04827875DB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29-4905-9925-4E04827875DB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29-4905-9925-4E04827875DB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29-4905-9925-4E04827875D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333202099737528"/>
                  <c:y val="6.068751822688830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29-4905-9925-4E04827875DB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Graphs!$L$133:$L$136</c:f>
              <c:strCache>
                <c:ptCount val="4"/>
                <c:pt idx="0">
                  <c:v>Tuition</c:v>
                </c:pt>
                <c:pt idx="1">
                  <c:v>Cafeteria</c:v>
                </c:pt>
                <c:pt idx="2">
                  <c:v>Boys' Dorm</c:v>
                </c:pt>
                <c:pt idx="3">
                  <c:v>Girls' Dorm</c:v>
                </c:pt>
              </c:strCache>
            </c:strRef>
          </c:cat>
          <c:val>
            <c:numRef>
              <c:f>Graphs!$M$133:$M$136</c:f>
              <c:numCache>
                <c:formatCode>_("$"* #,##0.00_);_("$"* \(#,##0.00\);_("$"* "-"??_);_(@_)</c:formatCode>
                <c:ptCount val="4"/>
                <c:pt idx="0">
                  <c:v>3338631</c:v>
                </c:pt>
                <c:pt idx="1">
                  <c:v>943190</c:v>
                </c:pt>
                <c:pt idx="2">
                  <c:v>374800</c:v>
                </c:pt>
                <c:pt idx="3">
                  <c:v>392830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29-4905-9925-4E04827875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C04B6-72A3-4F3B-BB8C-9B179633C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Board friendly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financial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5ADE24-4B13-497F-B0CE-71DA5BD7B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7804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Florida Conference of SDA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Business Managers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Efrain Murillo-Under treasurer,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Texas Conference of sda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BB8B2-C225-4A64-A6A1-16CEA5E5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405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Explain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0EAEE06-79BD-42C9-9B06-FB7C44FF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25748"/>
              </p:ext>
            </p:extLst>
          </p:nvPr>
        </p:nvGraphicFramePr>
        <p:xfrm>
          <a:off x="2595154" y="2450237"/>
          <a:ext cx="7782842" cy="3917185"/>
        </p:xfrm>
        <a:graphic>
          <a:graphicData uri="http://schemas.openxmlformats.org/drawingml/2006/table">
            <a:tbl>
              <a:tblPr/>
              <a:tblGrid>
                <a:gridCol w="2838937">
                  <a:extLst>
                    <a:ext uri="{9D8B030D-6E8A-4147-A177-3AD203B41FA5}">
                      <a16:colId xmlns:a16="http://schemas.microsoft.com/office/drawing/2014/main" xmlns="" val="390580767"/>
                    </a:ext>
                  </a:extLst>
                </a:gridCol>
                <a:gridCol w="1578726">
                  <a:extLst>
                    <a:ext uri="{9D8B030D-6E8A-4147-A177-3AD203B41FA5}">
                      <a16:colId xmlns:a16="http://schemas.microsoft.com/office/drawing/2014/main" xmlns="" val="77965106"/>
                    </a:ext>
                  </a:extLst>
                </a:gridCol>
                <a:gridCol w="1786453">
                  <a:extLst>
                    <a:ext uri="{9D8B030D-6E8A-4147-A177-3AD203B41FA5}">
                      <a16:colId xmlns:a16="http://schemas.microsoft.com/office/drawing/2014/main" xmlns="" val="541885484"/>
                    </a:ext>
                  </a:extLst>
                </a:gridCol>
                <a:gridCol w="1578726">
                  <a:extLst>
                    <a:ext uri="{9D8B030D-6E8A-4147-A177-3AD203B41FA5}">
                      <a16:colId xmlns:a16="http://schemas.microsoft.com/office/drawing/2014/main" xmlns="" val="2959672116"/>
                    </a:ext>
                  </a:extLst>
                </a:gridCol>
              </a:tblGrid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Variance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177306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37031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4,054,022.14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2,771,279.00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1,282,743.14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7514907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053371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2,305,683.39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2,259,770.77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(45,912.62)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920489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7204328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Net Assets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1,748,338.75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511,508.23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1,236,830.52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4694650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467989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 &amp; Net Assets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4,054,022.14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2,771,279.00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1,282,743.14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07891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F2D27F95-DD29-4593-8F73-C2181A3DCCF2}"/>
              </a:ext>
            </a:extLst>
          </p:cNvPr>
          <p:cNvSpPr/>
          <p:nvPr/>
        </p:nvSpPr>
        <p:spPr>
          <a:xfrm>
            <a:off x="4204049" y="2947648"/>
            <a:ext cx="1574181" cy="98232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what you own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A0D4BC2F-89AB-4068-BC86-5BC425176153}"/>
              </a:ext>
            </a:extLst>
          </p:cNvPr>
          <p:cNvSpPr/>
          <p:nvPr/>
        </p:nvSpPr>
        <p:spPr>
          <a:xfrm>
            <a:off x="4204048" y="3924996"/>
            <a:ext cx="1574181" cy="9676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what you owe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xmlns="" id="{68EDEF0D-E1BF-46DB-8A63-8E503CC95CDC}"/>
              </a:ext>
            </a:extLst>
          </p:cNvPr>
          <p:cNvSpPr/>
          <p:nvPr/>
        </p:nvSpPr>
        <p:spPr>
          <a:xfrm>
            <a:off x="4007796" y="5004076"/>
            <a:ext cx="1656522" cy="85625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is what you are worth</a:t>
            </a:r>
          </a:p>
        </p:txBody>
      </p:sp>
    </p:spTree>
    <p:extLst>
      <p:ext uri="{BB962C8B-B14F-4D97-AF65-F5344CB8AC3E}">
        <p14:creationId xmlns:p14="http://schemas.microsoft.com/office/powerpoint/2010/main" val="30246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B6154-373F-4DE7-8D1E-9588483F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883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Present differences between Actual and Budget in Graphs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B899E2B4-C201-4D3D-8D4F-E3B854A8F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724289"/>
              </p:ext>
            </p:extLst>
          </p:nvPr>
        </p:nvGraphicFramePr>
        <p:xfrm>
          <a:off x="2772383" y="1673156"/>
          <a:ext cx="6167336" cy="481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569D676-7575-4BC7-9F35-8C086708E316}"/>
              </a:ext>
            </a:extLst>
          </p:cNvPr>
          <p:cNvCxnSpPr>
            <a:cxnSpLocks/>
          </p:cNvCxnSpPr>
          <p:nvPr/>
        </p:nvCxnSpPr>
        <p:spPr>
          <a:xfrm flipV="1">
            <a:off x="5035685" y="2096310"/>
            <a:ext cx="2120630" cy="2665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CB5D6A2-B586-4A3C-8AEE-426E6205566A}"/>
              </a:ext>
            </a:extLst>
          </p:cNvPr>
          <p:cNvSpPr/>
          <p:nvPr/>
        </p:nvSpPr>
        <p:spPr>
          <a:xfrm>
            <a:off x="4246123" y="1235411"/>
            <a:ext cx="4075889" cy="4377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Budgeted Income Vs Actual</a:t>
            </a:r>
          </a:p>
        </p:txBody>
      </p:sp>
    </p:spTree>
    <p:extLst>
      <p:ext uri="{BB962C8B-B14F-4D97-AF65-F5344CB8AC3E}">
        <p14:creationId xmlns:p14="http://schemas.microsoft.com/office/powerpoint/2010/main" val="180725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5C705-9652-4680-96F6-635B50DD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2394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Present differences between Actual and Budget in Graphs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D3DD90A-9380-419B-BA80-CD6D28E7F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297218"/>
              </p:ext>
            </p:extLst>
          </p:nvPr>
        </p:nvGraphicFramePr>
        <p:xfrm>
          <a:off x="3135086" y="2256817"/>
          <a:ext cx="5643153" cy="42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6527E21-8895-40E8-B548-7B70D956B979}"/>
              </a:ext>
            </a:extLst>
          </p:cNvPr>
          <p:cNvCxnSpPr>
            <a:cxnSpLocks/>
          </p:cNvCxnSpPr>
          <p:nvPr/>
        </p:nvCxnSpPr>
        <p:spPr>
          <a:xfrm>
            <a:off x="5956662" y="2478930"/>
            <a:ext cx="1394298" cy="142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CD3ECBF-EAF6-4D8F-87CF-88AFA9500F62}"/>
              </a:ext>
            </a:extLst>
          </p:cNvPr>
          <p:cNvSpPr/>
          <p:nvPr/>
        </p:nvSpPr>
        <p:spPr>
          <a:xfrm>
            <a:off x="4367719" y="1239465"/>
            <a:ext cx="4143983" cy="6322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Budgeted Expenses Vs Actual</a:t>
            </a:r>
          </a:p>
        </p:txBody>
      </p:sp>
    </p:spTree>
    <p:extLst>
      <p:ext uri="{BB962C8B-B14F-4D97-AF65-F5344CB8AC3E}">
        <p14:creationId xmlns:p14="http://schemas.microsoft.com/office/powerpoint/2010/main" val="22884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818A4-7667-45E3-A7D9-0FF99D76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8125"/>
            <a:ext cx="10014625" cy="6262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Present financial changes thru various periods/comparisons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FF5AA10F-C06C-4793-B16E-4C49C84B9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875268"/>
              </p:ext>
            </p:extLst>
          </p:nvPr>
        </p:nvGraphicFramePr>
        <p:xfrm>
          <a:off x="2193528" y="2062264"/>
          <a:ext cx="7646125" cy="450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2A8BEDF-4655-4EA0-A87D-9DE7AF8E7D63}"/>
              </a:ext>
            </a:extLst>
          </p:cNvPr>
          <p:cNvSpPr/>
          <p:nvPr/>
        </p:nvSpPr>
        <p:spPr>
          <a:xfrm flipH="1">
            <a:off x="3640576" y="963147"/>
            <a:ext cx="5019472" cy="5447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Cash Comparison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8A33A48-6C52-49DF-8019-10E21621B3E5}"/>
              </a:ext>
            </a:extLst>
          </p:cNvPr>
          <p:cNvCxnSpPr/>
          <p:nvPr/>
        </p:nvCxnSpPr>
        <p:spPr>
          <a:xfrm flipV="1">
            <a:off x="4533089" y="2587557"/>
            <a:ext cx="3618690" cy="2383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2230AC48-8890-4B26-BF68-6789D15BC04A}"/>
              </a:ext>
            </a:extLst>
          </p:cNvPr>
          <p:cNvSpPr/>
          <p:nvPr/>
        </p:nvSpPr>
        <p:spPr>
          <a:xfrm>
            <a:off x="9998472" y="2312172"/>
            <a:ext cx="2130358" cy="200389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Cash </a:t>
            </a:r>
          </a:p>
          <a:p>
            <a:pPr algn="ctr"/>
            <a:r>
              <a:rPr lang="en-US" sz="4000" b="1" dirty="0"/>
              <a:t>Is</a:t>
            </a:r>
          </a:p>
          <a:p>
            <a:pPr algn="ctr"/>
            <a:r>
              <a:rPr lang="en-US" sz="4000" b="1" dirty="0"/>
              <a:t>King</a:t>
            </a:r>
          </a:p>
        </p:txBody>
      </p:sp>
    </p:spTree>
    <p:extLst>
      <p:ext uri="{BB962C8B-B14F-4D97-AF65-F5344CB8AC3E}">
        <p14:creationId xmlns:p14="http://schemas.microsoft.com/office/powerpoint/2010/main" val="25731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444DE-A2F6-439B-AABD-B8F99F61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92" y="84505"/>
            <a:ext cx="9905998" cy="76281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Net Assets comparison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F261C108-7CF1-45F0-9D84-2F0E766C6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325160"/>
              </p:ext>
            </p:extLst>
          </p:nvPr>
        </p:nvGraphicFramePr>
        <p:xfrm>
          <a:off x="1517515" y="1021405"/>
          <a:ext cx="9708204" cy="537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350FACD-F1CE-457B-96A4-FE080124E843}"/>
              </a:ext>
            </a:extLst>
          </p:cNvPr>
          <p:cNvCxnSpPr/>
          <p:nvPr/>
        </p:nvCxnSpPr>
        <p:spPr>
          <a:xfrm flipV="1">
            <a:off x="4289898" y="1867711"/>
            <a:ext cx="5029200" cy="429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09B0B-E3DD-480C-A438-5DD27427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3224"/>
            <a:ext cx="9905998" cy="76281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Income distribution and 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A1B84F7-5AEC-442C-B63F-A8F585963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668824"/>
              </p:ext>
            </p:extLst>
          </p:nvPr>
        </p:nvGraphicFramePr>
        <p:xfrm>
          <a:off x="564204" y="766355"/>
          <a:ext cx="10778247" cy="578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4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17E02-3D38-46E8-8152-8D4E1094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2407"/>
            <a:ext cx="9905998" cy="73362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Expense Distribution and 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62A81CF-5906-4C42-85B5-5C4F6C338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876910"/>
              </p:ext>
            </p:extLst>
          </p:nvPr>
        </p:nvGraphicFramePr>
        <p:xfrm>
          <a:off x="923278" y="674703"/>
          <a:ext cx="9596762" cy="592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3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01C9-95FE-45FA-BF04-BA9D6749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88521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Yearly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B62724-10AF-4B96-A54E-8D1AEF9A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7940"/>
            <a:ext cx="9905999" cy="5894962"/>
          </a:xfrm>
        </p:spPr>
        <p:txBody>
          <a:bodyPr>
            <a:normAutofit/>
          </a:bodyPr>
          <a:lstStyle/>
          <a:p>
            <a:r>
              <a:rPr lang="en-US" dirty="0"/>
              <a:t>Make sure you send complete budget to all board members before the meeting.</a:t>
            </a:r>
          </a:p>
          <a:p>
            <a:r>
              <a:rPr lang="en-US" dirty="0"/>
              <a:t>Encourage questions prior to the meeting by email, phone or in person</a:t>
            </a:r>
          </a:p>
          <a:p>
            <a:r>
              <a:rPr lang="en-US" dirty="0"/>
              <a:t>The more questions you can answer prior to the meeting the better your presentation will go</a:t>
            </a:r>
          </a:p>
          <a:p>
            <a:r>
              <a:rPr lang="en-US" dirty="0"/>
              <a:t>Spent ENOUGH time preparing your budget. This is one of the most important financial tools of the institution</a:t>
            </a:r>
          </a:p>
          <a:p>
            <a:r>
              <a:rPr lang="en-US" dirty="0"/>
              <a:t>As much as possible, budget low on income and higher on expenses</a:t>
            </a:r>
          </a:p>
          <a:p>
            <a:r>
              <a:rPr lang="en-US" dirty="0"/>
              <a:t>Try to budget no more than 95% of the previous year’s enrollment</a:t>
            </a:r>
          </a:p>
          <a:p>
            <a:r>
              <a:rPr lang="en-US" dirty="0"/>
              <a:t>Make you budget presentation understandable for the Non-Accountant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2ABDD-966D-4F97-BA44-4CF04D25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3769"/>
            <a:ext cx="9905998" cy="8309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Yearly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867E7-647E-4D75-AE68-05E1A7B4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04672"/>
            <a:ext cx="9905999" cy="4886529"/>
          </a:xfrm>
        </p:spPr>
        <p:txBody>
          <a:bodyPr/>
          <a:lstStyle/>
          <a:p>
            <a:r>
              <a:rPr lang="en-US" dirty="0"/>
              <a:t>Use Graphs to explain your budget</a:t>
            </a:r>
          </a:p>
          <a:p>
            <a:r>
              <a:rPr lang="en-US" dirty="0"/>
              <a:t>Use 1 graph to summarize the complete budget</a:t>
            </a:r>
          </a:p>
          <a:p>
            <a:r>
              <a:rPr lang="en-US" dirty="0"/>
              <a:t>Study and present carefully every budget assumption</a:t>
            </a:r>
          </a:p>
          <a:p>
            <a:r>
              <a:rPr lang="en-US" dirty="0"/>
              <a:t>Use columns for at least:</a:t>
            </a:r>
          </a:p>
          <a:p>
            <a:pPr lvl="1"/>
            <a:r>
              <a:rPr lang="en-US" dirty="0"/>
              <a:t>Last Year Actuals, Last Year Budget, Revised/Proposed Budget, Variance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1E6B7-925D-4450-912B-9BE31A60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7044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Budget Assumptions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7ED4D-8D7A-4770-B596-616DA9A3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04444"/>
            <a:ext cx="9905999" cy="6153556"/>
          </a:xfrm>
        </p:spPr>
        <p:txBody>
          <a:bodyPr>
            <a:noAutofit/>
          </a:bodyPr>
          <a:lstStyle/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230 Students (Actual right now is 243)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0% Increase in Payroll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0% Increase in tuition</a:t>
            </a:r>
          </a:p>
          <a:p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Increases in Student Employment Expenses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Reduction in the Security Department to only Part Time Employees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Payroll</a:t>
            </a:r>
          </a:p>
          <a:p>
            <a:pPr lvl="1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School Counselor-Full Time</a:t>
            </a:r>
          </a:p>
          <a:p>
            <a:pPr lvl="1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Director of Admissions from Hourly to Salary</a:t>
            </a:r>
          </a:p>
          <a:p>
            <a:pPr lvl="1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Assistant Chaplain/International Students coordinator</a:t>
            </a:r>
          </a:p>
          <a:p>
            <a:pPr lvl="1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 Time Cafeteria Assistant</a:t>
            </a:r>
          </a:p>
          <a:p>
            <a:pPr lvl="1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Part Time ESL Teacher</a:t>
            </a:r>
          </a:p>
          <a:p>
            <a:pPr lvl="1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Basic Christianity teacher increase to 3 classes</a:t>
            </a:r>
          </a:p>
          <a:p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Camp Ramah income of $136,000.00</a:t>
            </a:r>
          </a:p>
          <a:p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Contract Maintenance 2 FTs to Begging Addressing Our decaying Campus $67,500.00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Increases in Utilities Expenses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Additional funding to repair Campus Housing $25,000.00</a:t>
            </a:r>
          </a:p>
          <a:p>
            <a:pPr lvl="0"/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$126,000.00 To Address Bells, Chairs, 1</a:t>
            </a:r>
            <a:r>
              <a:rPr lang="en-US" sz="1400" b="1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Stage of</a:t>
            </a:r>
          </a:p>
        </p:txBody>
      </p:sp>
    </p:spTree>
    <p:extLst>
      <p:ext uri="{BB962C8B-B14F-4D97-AF65-F5344CB8AC3E}">
        <p14:creationId xmlns:p14="http://schemas.microsoft.com/office/powerpoint/2010/main" val="11263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821EC-1AFD-459D-92C6-905329E9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2135"/>
            <a:ext cx="9905998" cy="1035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Algerian" panose="04020705040A02060702" pitchFamily="82" charset="0"/>
              </a:rPr>
              <a:t>Remember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B02C2-62AD-46AA-93A0-5E2D0E44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22962"/>
            <a:ext cx="9905999" cy="52372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board members ARE NOT accountants</a:t>
            </a:r>
          </a:p>
          <a:p>
            <a:r>
              <a:rPr lang="en-US" dirty="0"/>
              <a:t>Make your presentations as simple as possible</a:t>
            </a:r>
          </a:p>
          <a:p>
            <a:r>
              <a:rPr lang="en-US" dirty="0"/>
              <a:t>A graph is worth a thousand words (statements)</a:t>
            </a:r>
          </a:p>
          <a:p>
            <a:r>
              <a:rPr lang="en-US" dirty="0"/>
              <a:t>Use terminology that is understood by the non-accountant </a:t>
            </a:r>
          </a:p>
          <a:p>
            <a:r>
              <a:rPr lang="en-US" dirty="0"/>
              <a:t>Consolidate your Financial Statements for Board Presentations</a:t>
            </a:r>
          </a:p>
          <a:p>
            <a:r>
              <a:rPr lang="en-US" dirty="0"/>
              <a:t>Present differences between Actual and Budget in Graphs</a:t>
            </a:r>
          </a:p>
          <a:p>
            <a:r>
              <a:rPr lang="en-US" dirty="0"/>
              <a:t>Present financial changes thru various periods/comparisons </a:t>
            </a:r>
          </a:p>
          <a:p>
            <a:r>
              <a:rPr lang="en-US" dirty="0"/>
              <a:t>Present Income and Expense distributions in graphs with percentages</a:t>
            </a:r>
          </a:p>
          <a:p>
            <a:r>
              <a:rPr lang="en-US" dirty="0"/>
              <a:t>Give the Board the complete set of Financial Statements even if they don’t understand them (for your protection)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B86B3-4E52-4AA8-9E4B-82F04B95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1130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</a:rPr>
              <a:t>One Graph to summarize complete budget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50A126-5656-4A2C-9E8D-143D6A1CB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7" y="1862192"/>
            <a:ext cx="4962574" cy="156680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EBC8542-8A15-4C01-B3E6-101BEE2B9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861764"/>
              </p:ext>
            </p:extLst>
          </p:nvPr>
        </p:nvGraphicFramePr>
        <p:xfrm>
          <a:off x="1820489" y="3421637"/>
          <a:ext cx="9228510" cy="26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9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CD7ED-A888-47FA-9DA4-3DE027F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6460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lgerian" panose="04020705040A02060702" pitchFamily="82" charset="0"/>
              </a:rPr>
              <a:t>Income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5562B7-F055-4136-826C-04A15D99E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64" y="646078"/>
            <a:ext cx="4585871" cy="54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F102B-1FF5-4501-BD08-CDD64241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784154"/>
          </a:xfrm>
        </p:spPr>
        <p:txBody>
          <a:bodyPr/>
          <a:lstStyle/>
          <a:p>
            <a:pPr algn="ctr"/>
            <a:r>
              <a:rPr lang="en-US" sz="4400" b="1" cap="none" dirty="0">
                <a:solidFill>
                  <a:prstClr val="black"/>
                </a:solidFill>
                <a:latin typeface="Century Gothic" panose="020B0502020202020204"/>
              </a:rPr>
              <a:t>Income Distribution</a:t>
            </a:r>
            <a:endParaRPr lang="en-US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A066DC6-AB2F-40A0-B827-9A9B59D6F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572259"/>
              </p:ext>
            </p:extLst>
          </p:nvPr>
        </p:nvGraphicFramePr>
        <p:xfrm>
          <a:off x="838200" y="784154"/>
          <a:ext cx="10906957" cy="57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D3C65-D744-4204-A2F0-A297CECD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3613"/>
            <a:ext cx="9905998" cy="766399"/>
          </a:xfrm>
        </p:spPr>
        <p:txBody>
          <a:bodyPr/>
          <a:lstStyle/>
          <a:p>
            <a:pPr algn="ctr"/>
            <a:r>
              <a:rPr lang="en-US" sz="4400" b="1" cap="none" dirty="0">
                <a:solidFill>
                  <a:prstClr val="black"/>
                </a:solidFill>
                <a:latin typeface="Century Gothic" panose="020B0502020202020204"/>
              </a:rPr>
              <a:t>Student Generated Income</a:t>
            </a:r>
            <a:endParaRPr lang="en-US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7903F97-1EDE-4532-A295-40517480C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677571"/>
              </p:ext>
            </p:extLst>
          </p:nvPr>
        </p:nvGraphicFramePr>
        <p:xfrm>
          <a:off x="838199" y="1012055"/>
          <a:ext cx="11013489" cy="584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6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24ED8-A20A-4E55-9293-49959FB0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8102"/>
            <a:ext cx="9905998" cy="775276"/>
          </a:xfrm>
        </p:spPr>
        <p:txBody>
          <a:bodyPr/>
          <a:lstStyle/>
          <a:p>
            <a:pPr algn="ctr"/>
            <a:r>
              <a:rPr lang="en-US" sz="4400" b="1" cap="none" dirty="0">
                <a:solidFill>
                  <a:prstClr val="black"/>
                </a:solidFill>
                <a:latin typeface="Century Gothic" panose="020B0502020202020204"/>
              </a:rPr>
              <a:t>Non-Student Generated Income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656657B-3219-4580-B05E-79643AFAA63B}"/>
              </a:ext>
            </a:extLst>
          </p:cNvPr>
          <p:cNvGraphicFramePr>
            <a:graphicFrameLocks noGrp="1"/>
          </p:cNvGraphicFramePr>
          <p:nvPr/>
        </p:nvGraphicFramePr>
        <p:xfrm>
          <a:off x="197887" y="2906713"/>
          <a:ext cx="4686300" cy="1190625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xmlns="" val="387898382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46684636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 Subsidy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493,051.00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05706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Rental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724,400.00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637651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 Rental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327,720.00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093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1,545,171.00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6688699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E1235C8-42AA-4710-AA4A-84C8B2E243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873034"/>
              </p:ext>
            </p:extLst>
          </p:nvPr>
        </p:nvGraphicFramePr>
        <p:xfrm>
          <a:off x="5458408" y="1856792"/>
          <a:ext cx="6466114" cy="48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7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AD318-36C2-4531-8939-A0AE18CA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3613"/>
            <a:ext cx="9905998" cy="695377"/>
          </a:xfrm>
        </p:spPr>
        <p:txBody>
          <a:bodyPr/>
          <a:lstStyle/>
          <a:p>
            <a:pPr algn="ctr"/>
            <a:r>
              <a:rPr lang="en-US" sz="4400" b="1" cap="none" dirty="0">
                <a:solidFill>
                  <a:srgbClr val="5B9BD5">
                    <a:lumMod val="50000"/>
                  </a:srgbClr>
                </a:solidFill>
                <a:latin typeface="Century Gothic" panose="020B0502020202020204"/>
              </a:rPr>
              <a:t>Expenses 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7DDCC6-78CD-4F48-8CDD-7B4A8F9D1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9" y="877603"/>
            <a:ext cx="5837701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1E225-552D-4A4F-BE8A-11C9A6C9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757521"/>
          </a:xfrm>
        </p:spPr>
        <p:txBody>
          <a:bodyPr/>
          <a:lstStyle/>
          <a:p>
            <a:pPr algn="ctr"/>
            <a:r>
              <a:rPr lang="en-US" sz="4400" b="1" cap="none" dirty="0">
                <a:solidFill>
                  <a:prstClr val="black"/>
                </a:solidFill>
                <a:latin typeface="Century Gothic" panose="020B0502020202020204"/>
              </a:rPr>
              <a:t>Expense Distribution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4EEC43-8705-4420-981A-5F5D78671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3" y="1042208"/>
            <a:ext cx="11064162" cy="54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A19F4-4FC1-427F-B601-07055B18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136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Algerian" panose="04020705040A02060702" pitchFamily="82" charset="0"/>
              </a:rPr>
              <a:t>C.D.O.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9425A8-592A-442E-87C3-2EF0B7F1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25118"/>
            <a:ext cx="9905999" cy="4566083"/>
          </a:xfrm>
        </p:spPr>
        <p:txBody>
          <a:bodyPr/>
          <a:lstStyle/>
          <a:p>
            <a:r>
              <a:rPr lang="en-US" dirty="0"/>
              <a:t>Any SDA institution can't be successful with out a C.D.O.</a:t>
            </a:r>
          </a:p>
          <a:p>
            <a:r>
              <a:rPr lang="en-US" dirty="0"/>
              <a:t>All school should have a C.D.O.</a:t>
            </a:r>
          </a:p>
          <a:p>
            <a:r>
              <a:rPr lang="en-US" dirty="0"/>
              <a:t>The C.D.O. should be the above any administrator of your school</a:t>
            </a:r>
          </a:p>
          <a:p>
            <a:r>
              <a:rPr lang="en-US" dirty="0"/>
              <a:t>What is a C.D.O.?</a:t>
            </a:r>
          </a:p>
          <a:p>
            <a:r>
              <a:rPr lang="en-US" dirty="0"/>
              <a:t>Chief Development Officer?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>
            <a:extLst>
              <a:ext uri="{FF2B5EF4-FFF2-40B4-BE49-F238E27FC236}">
                <a16:creationId xmlns:a16="http://schemas.microsoft.com/office/drawing/2014/main" xmlns="" id="{E5472CCE-440C-4723-8323-0CEB5B3F41A9}"/>
              </a:ext>
            </a:extLst>
          </p:cNvPr>
          <p:cNvSpPr/>
          <p:nvPr/>
        </p:nvSpPr>
        <p:spPr>
          <a:xfrm>
            <a:off x="630315" y="1740023"/>
            <a:ext cx="3160450" cy="2423604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C.D.O.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83CE7439-8B78-4604-B709-5AE0D74DC2BA}"/>
              </a:ext>
            </a:extLst>
          </p:cNvPr>
          <p:cNvSpPr/>
          <p:nvPr/>
        </p:nvSpPr>
        <p:spPr>
          <a:xfrm>
            <a:off x="5260019" y="2186126"/>
            <a:ext cx="2130641" cy="124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xmlns="" id="{AB473557-D2DD-4442-B73D-7FBEE5AE479C}"/>
              </a:ext>
            </a:extLst>
          </p:cNvPr>
          <p:cNvSpPr/>
          <p:nvPr/>
        </p:nvSpPr>
        <p:spPr>
          <a:xfrm>
            <a:off x="8611340" y="1740023"/>
            <a:ext cx="2950345" cy="2423603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lgerian" panose="04020705040A02060702" pitchFamily="82" charset="0"/>
              </a:rPr>
              <a:t>Chief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lgerian" panose="04020705040A02060702" pitchFamily="82" charset="0"/>
              </a:rPr>
              <a:t>Divine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lgerian" panose="04020705040A02060702" pitchFamily="82" charset="0"/>
              </a:rPr>
              <a:t>Officer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D82B86F7-9BE5-4C4B-A12A-6B9AAAD74F23}"/>
              </a:ext>
            </a:extLst>
          </p:cNvPr>
          <p:cNvSpPr/>
          <p:nvPr/>
        </p:nvSpPr>
        <p:spPr>
          <a:xfrm>
            <a:off x="4606771" y="4163626"/>
            <a:ext cx="2978458" cy="2485749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“I can do ALL things thru Jesus Christ who strengthens me”</a:t>
            </a:r>
          </a:p>
        </p:txBody>
      </p:sp>
    </p:spTree>
    <p:extLst>
      <p:ext uri="{BB962C8B-B14F-4D97-AF65-F5344CB8AC3E}">
        <p14:creationId xmlns:p14="http://schemas.microsoft.com/office/powerpoint/2010/main" val="3613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4D9AE-68B1-43D7-85C3-89E7277A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29" y="618518"/>
            <a:ext cx="9866681" cy="1478570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002060"/>
                </a:solidFill>
                <a:latin typeface="Algerian" panose="04020705040A02060702" pitchFamily="82" charset="0"/>
              </a:rPr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A06AE-27DB-435B-BFF7-1030315E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your self to answer most questions by studying your financial statements</a:t>
            </a:r>
          </a:p>
          <a:p>
            <a:r>
              <a:rPr lang="en-US" dirty="0"/>
              <a:t>Send your Financial Statement to board members ahead of meeting</a:t>
            </a:r>
          </a:p>
          <a:p>
            <a:r>
              <a:rPr lang="en-US" dirty="0"/>
              <a:t>Smart Budgeting means budget Lower on Income Higher on Expenses</a:t>
            </a:r>
          </a:p>
          <a:p>
            <a:r>
              <a:rPr lang="en-US" dirty="0"/>
              <a:t>Present the total budget on ONE graph</a:t>
            </a:r>
          </a:p>
        </p:txBody>
      </p:sp>
    </p:spTree>
    <p:extLst>
      <p:ext uri="{BB962C8B-B14F-4D97-AF65-F5344CB8AC3E}">
        <p14:creationId xmlns:p14="http://schemas.microsoft.com/office/powerpoint/2010/main" val="21642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ancial presenter">
            <a:extLst>
              <a:ext uri="{FF2B5EF4-FFF2-40B4-BE49-F238E27FC236}">
                <a16:creationId xmlns:a16="http://schemas.microsoft.com/office/drawing/2014/main" xmlns="" id="{82397FAA-F9B4-4B4B-8F52-3E4BC0D3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9" y="1308786"/>
            <a:ext cx="2762004" cy="41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fused audience">
            <a:extLst>
              <a:ext uri="{FF2B5EF4-FFF2-40B4-BE49-F238E27FC236}">
                <a16:creationId xmlns:a16="http://schemas.microsoft.com/office/drawing/2014/main" xmlns="" id="{DF55AEEF-DD29-461A-B453-0C600F9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308786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fused audience">
            <a:extLst>
              <a:ext uri="{FF2B5EF4-FFF2-40B4-BE49-F238E27FC236}">
                <a16:creationId xmlns:a16="http://schemas.microsoft.com/office/drawing/2014/main" xmlns="" id="{91BB968B-2F7B-41DF-8904-27FC0E40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2719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nfused audience">
            <a:extLst>
              <a:ext uri="{FF2B5EF4-FFF2-40B4-BE49-F238E27FC236}">
                <a16:creationId xmlns:a16="http://schemas.microsoft.com/office/drawing/2014/main" xmlns="" id="{0493F4FA-3055-46AF-AC06-142087D8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31" y="258603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CD1DE53-8AD9-4F21-8C0E-5308BDF23BF8}"/>
              </a:ext>
            </a:extLst>
          </p:cNvPr>
          <p:cNvSpPr/>
          <p:nvPr/>
        </p:nvSpPr>
        <p:spPr>
          <a:xfrm>
            <a:off x="4643021" y="174410"/>
            <a:ext cx="2700754" cy="668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AVOID</a:t>
            </a:r>
          </a:p>
        </p:txBody>
      </p:sp>
    </p:spTree>
    <p:extLst>
      <p:ext uri="{BB962C8B-B14F-4D97-AF65-F5344CB8AC3E}">
        <p14:creationId xmlns:p14="http://schemas.microsoft.com/office/powerpoint/2010/main" val="22449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inancial presenter">
            <a:extLst>
              <a:ext uri="{FF2B5EF4-FFF2-40B4-BE49-F238E27FC236}">
                <a16:creationId xmlns:a16="http://schemas.microsoft.com/office/drawing/2014/main" xmlns="" id="{74C2BEA6-39BC-495E-BD52-F6F61D61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9" y="1308786"/>
            <a:ext cx="2762004" cy="41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ngaged audience">
            <a:extLst>
              <a:ext uri="{FF2B5EF4-FFF2-40B4-BE49-F238E27FC236}">
                <a16:creationId xmlns:a16="http://schemas.microsoft.com/office/drawing/2014/main" xmlns="" id="{BD09088F-A493-461D-8668-1472C4AE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04" y="187713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ngaged audience">
            <a:extLst>
              <a:ext uri="{FF2B5EF4-FFF2-40B4-BE49-F238E27FC236}">
                <a16:creationId xmlns:a16="http://schemas.microsoft.com/office/drawing/2014/main" xmlns="" id="{D59E79BD-91A6-41E7-91BD-CBCE883A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4109946"/>
            <a:ext cx="3028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ngaged audience">
            <a:extLst>
              <a:ext uri="{FF2B5EF4-FFF2-40B4-BE49-F238E27FC236}">
                <a16:creationId xmlns:a16="http://schemas.microsoft.com/office/drawing/2014/main" xmlns="" id="{6E4DF15E-DEF9-45E6-AE15-92D1F7A3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45" y="111927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892ECEE-D834-477D-9E02-A4AEBA04EA33}"/>
              </a:ext>
            </a:extLst>
          </p:cNvPr>
          <p:cNvSpPr/>
          <p:nvPr/>
        </p:nvSpPr>
        <p:spPr>
          <a:xfrm>
            <a:off x="4279037" y="95435"/>
            <a:ext cx="316932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Your Goal</a:t>
            </a:r>
          </a:p>
          <a:p>
            <a:pPr algn="ctr"/>
            <a:r>
              <a:rPr lang="en-US" sz="2800" b="1" dirty="0"/>
              <a:t>Engaged Board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D7A06B4E-ECCA-42D5-8188-7C1D4B407943}"/>
              </a:ext>
            </a:extLst>
          </p:cNvPr>
          <p:cNvSpPr/>
          <p:nvPr/>
        </p:nvSpPr>
        <p:spPr>
          <a:xfrm>
            <a:off x="8529545" y="4109946"/>
            <a:ext cx="2727340" cy="1743074"/>
          </a:xfrm>
          <a:prstGeom prst="round2DiagRect">
            <a:avLst/>
          </a:prstGeom>
          <a:gradFill>
            <a:gsLst>
              <a:gs pos="0">
                <a:schemeClr val="accent6">
                  <a:tint val="94000"/>
                  <a:satMod val="105000"/>
                  <a:lumMod val="21000"/>
                  <a:lumOff val="79000"/>
                </a:schemeClr>
              </a:gs>
              <a:gs pos="100000">
                <a:schemeClr val="accent6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Engaged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Definition: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Board members are </a:t>
            </a:r>
            <a:r>
              <a:rPr lang="en-US" b="1" i="1" dirty="0">
                <a:solidFill>
                  <a:schemeClr val="bg1"/>
                </a:solidFill>
              </a:rPr>
              <a:t>understanding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i="1" dirty="0">
                <a:solidFill>
                  <a:schemeClr val="bg1"/>
                </a:solidFill>
              </a:rPr>
              <a:t>interested</a:t>
            </a:r>
            <a:r>
              <a:rPr lang="en-US" dirty="0">
                <a:solidFill>
                  <a:schemeClr val="bg1"/>
                </a:solidFill>
              </a:rPr>
              <a:t> and</a:t>
            </a:r>
            <a:r>
              <a:rPr lang="en-US" b="1" i="1" dirty="0">
                <a:solidFill>
                  <a:schemeClr val="bg1"/>
                </a:solidFill>
              </a:rPr>
              <a:t> involved </a:t>
            </a:r>
            <a:r>
              <a:rPr lang="en-US" dirty="0">
                <a:solidFill>
                  <a:schemeClr val="bg1"/>
                </a:solidFill>
              </a:rPr>
              <a:t>in your presentation.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6C3260-BB7C-4F6D-BD4B-754CC03A4972}"/>
              </a:ext>
            </a:extLst>
          </p:cNvPr>
          <p:cNvSpPr/>
          <p:nvPr/>
        </p:nvSpPr>
        <p:spPr>
          <a:xfrm>
            <a:off x="5087566" y="1449421"/>
            <a:ext cx="1789889" cy="2787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0BC3155-71AD-4D01-AC4E-DFA77D89F30F}"/>
              </a:ext>
            </a:extLst>
          </p:cNvPr>
          <p:cNvSpPr/>
          <p:nvPr/>
        </p:nvSpPr>
        <p:spPr>
          <a:xfrm>
            <a:off x="5087566" y="3618689"/>
            <a:ext cx="2062263" cy="2755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Interested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15CBCCA-A264-4C0C-A36A-8436AD8F9075}"/>
              </a:ext>
            </a:extLst>
          </p:cNvPr>
          <p:cNvSpPr/>
          <p:nvPr/>
        </p:nvSpPr>
        <p:spPr>
          <a:xfrm>
            <a:off x="8978815" y="700391"/>
            <a:ext cx="1828800" cy="30458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Involved</a:t>
            </a:r>
          </a:p>
        </p:txBody>
      </p:sp>
    </p:spTree>
    <p:extLst>
      <p:ext uri="{BB962C8B-B14F-4D97-AF65-F5344CB8AC3E}">
        <p14:creationId xmlns:p14="http://schemas.microsoft.com/office/powerpoint/2010/main" val="22916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1F6BC08-8287-457E-BC36-6E227D65ED64}"/>
              </a:ext>
            </a:extLst>
          </p:cNvPr>
          <p:cNvSpPr/>
          <p:nvPr/>
        </p:nvSpPr>
        <p:spPr>
          <a:xfrm>
            <a:off x="1381327" y="1996602"/>
            <a:ext cx="2227634" cy="28647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your Board is</a:t>
            </a:r>
          </a:p>
          <a:p>
            <a:pPr algn="ctr"/>
            <a:r>
              <a:rPr lang="en-US" sz="2000" dirty="0"/>
              <a:t>Engaged by </a:t>
            </a:r>
          </a:p>
          <a:p>
            <a:pPr algn="ctr"/>
            <a:r>
              <a:rPr lang="en-US" sz="2000" b="1" i="1" dirty="0"/>
              <a:t>UNDERTANDING,</a:t>
            </a:r>
          </a:p>
          <a:p>
            <a:pPr algn="ctr"/>
            <a:r>
              <a:rPr lang="en-US" sz="2000" b="1" i="1" dirty="0"/>
              <a:t>INTERESTED </a:t>
            </a:r>
          </a:p>
          <a:p>
            <a:pPr algn="ctr"/>
            <a:r>
              <a:rPr lang="en-US" sz="2000" dirty="0"/>
              <a:t>and</a:t>
            </a:r>
          </a:p>
          <a:p>
            <a:pPr algn="ctr"/>
            <a:r>
              <a:rPr lang="en-US" sz="2000" b="1" i="1" dirty="0"/>
              <a:t>INVOLVED</a:t>
            </a:r>
          </a:p>
          <a:p>
            <a:pPr algn="ctr"/>
            <a:endParaRPr lang="en-US" dirty="0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xmlns="" id="{AEFAF83F-5855-4ADB-A107-431F27C2AA98}"/>
              </a:ext>
            </a:extLst>
          </p:cNvPr>
          <p:cNvSpPr/>
          <p:nvPr/>
        </p:nvSpPr>
        <p:spPr>
          <a:xfrm>
            <a:off x="4622259" y="2586000"/>
            <a:ext cx="2947481" cy="1685997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OUTCOME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E79DCF3-7172-44DF-A815-2D76C418B5BC}"/>
              </a:ext>
            </a:extLst>
          </p:cNvPr>
          <p:cNvSpPr/>
          <p:nvPr/>
        </p:nvSpPr>
        <p:spPr>
          <a:xfrm>
            <a:off x="8910536" y="1996601"/>
            <a:ext cx="2042809" cy="28647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Board will be </a:t>
            </a:r>
            <a:r>
              <a:rPr lang="en-US" sz="2400" b="1" i="1" dirty="0"/>
              <a:t>Equipped</a:t>
            </a:r>
            <a:r>
              <a:rPr lang="en-US" sz="2400" dirty="0"/>
              <a:t> to</a:t>
            </a:r>
          </a:p>
          <a:p>
            <a:pPr algn="ctr"/>
            <a:r>
              <a:rPr lang="en-US" sz="2400" dirty="0"/>
              <a:t>make </a:t>
            </a:r>
            <a:r>
              <a:rPr lang="en-US" sz="2400" b="1" i="1" dirty="0"/>
              <a:t>Better Financial Decisions</a:t>
            </a:r>
          </a:p>
        </p:txBody>
      </p:sp>
    </p:spTree>
    <p:extLst>
      <p:ext uri="{BB962C8B-B14F-4D97-AF65-F5344CB8AC3E}">
        <p14:creationId xmlns:p14="http://schemas.microsoft.com/office/powerpoint/2010/main" val="288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FEEC20-EDC6-4C84-998F-8FA6FDE8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lgerian" panose="04020705040A02060702" pitchFamily="82" charset="0"/>
              </a:rPr>
              <a:t>Use terminology that is understood by the non-accountant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E7B0B93-035B-462E-91BB-A0C24CA57DE0}"/>
              </a:ext>
            </a:extLst>
          </p:cNvPr>
          <p:cNvSpPr/>
          <p:nvPr/>
        </p:nvSpPr>
        <p:spPr>
          <a:xfrm>
            <a:off x="923278" y="2610033"/>
            <a:ext cx="3062796" cy="248574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Statement of Changes in Net Assets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E249F0C-1A3F-4CA3-A02F-BB6E5B4B0D1C}"/>
              </a:ext>
            </a:extLst>
          </p:cNvPr>
          <p:cNvSpPr/>
          <p:nvPr/>
        </p:nvSpPr>
        <p:spPr>
          <a:xfrm>
            <a:off x="5015883" y="3590218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6B9125F-B110-4B1F-A094-2F99D9FC2085}"/>
              </a:ext>
            </a:extLst>
          </p:cNvPr>
          <p:cNvSpPr/>
          <p:nvPr/>
        </p:nvSpPr>
        <p:spPr>
          <a:xfrm>
            <a:off x="7074872" y="2649185"/>
            <a:ext cx="4193850" cy="23666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Income Statement/</a:t>
            </a:r>
          </a:p>
          <a:p>
            <a:pPr algn="ctr"/>
            <a:r>
              <a:rPr lang="en-US" sz="3200" b="1" dirty="0"/>
              <a:t>Profit &amp; Loss</a:t>
            </a:r>
          </a:p>
        </p:txBody>
      </p:sp>
    </p:spTree>
    <p:extLst>
      <p:ext uri="{BB962C8B-B14F-4D97-AF65-F5344CB8AC3E}">
        <p14:creationId xmlns:p14="http://schemas.microsoft.com/office/powerpoint/2010/main" val="28739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66EE8-68F7-4B56-88D6-3E7D454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lgerian" panose="04020705040A02060702" pitchFamily="82" charset="0"/>
              </a:rPr>
              <a:t>Use terminology that is understood by the non-accountant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xmlns="" id="{BF52AE0C-FAE9-4E83-8312-4FEC3C7BBA96}"/>
              </a:ext>
            </a:extLst>
          </p:cNvPr>
          <p:cNvSpPr/>
          <p:nvPr/>
        </p:nvSpPr>
        <p:spPr>
          <a:xfrm>
            <a:off x="1141413" y="2747201"/>
            <a:ext cx="3332933" cy="2925630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Statement of Financial Position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3ACAB12B-F361-4B42-A1D8-F1E19160CA55}"/>
              </a:ext>
            </a:extLst>
          </p:cNvPr>
          <p:cNvSpPr/>
          <p:nvPr/>
        </p:nvSpPr>
        <p:spPr>
          <a:xfrm>
            <a:off x="5592932" y="3986074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18F804A6-B1A0-458B-AA58-C3EBB8C527D3}"/>
              </a:ext>
            </a:extLst>
          </p:cNvPr>
          <p:cNvSpPr/>
          <p:nvPr/>
        </p:nvSpPr>
        <p:spPr>
          <a:xfrm>
            <a:off x="7717655" y="2747201"/>
            <a:ext cx="3329755" cy="2925630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Balance Sheet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90D9B50E-F3D5-4523-BC35-1B316CDB7DD1}"/>
              </a:ext>
            </a:extLst>
          </p:cNvPr>
          <p:cNvSpPr/>
          <p:nvPr/>
        </p:nvSpPr>
        <p:spPr>
          <a:xfrm>
            <a:off x="4768240" y="5445292"/>
            <a:ext cx="2627791" cy="9144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Keep the official tittle but explain with better know terminology</a:t>
            </a:r>
          </a:p>
        </p:txBody>
      </p:sp>
    </p:spTree>
    <p:extLst>
      <p:ext uri="{BB962C8B-B14F-4D97-AF65-F5344CB8AC3E}">
        <p14:creationId xmlns:p14="http://schemas.microsoft.com/office/powerpoint/2010/main" val="10339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6CBBD5B-5122-49E6-A013-2A600699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lgerian" panose="04020705040A02060702" pitchFamily="82" charset="0"/>
              </a:rPr>
              <a:t>Consolidate your Financial Statements for Board Presentations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ED48FF7-8777-41DC-9EAF-08CD886C4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62466"/>
              </p:ext>
            </p:extLst>
          </p:nvPr>
        </p:nvGraphicFramePr>
        <p:xfrm>
          <a:off x="2595154" y="2450237"/>
          <a:ext cx="7782842" cy="3917185"/>
        </p:xfrm>
        <a:graphic>
          <a:graphicData uri="http://schemas.openxmlformats.org/drawingml/2006/table">
            <a:tbl>
              <a:tblPr/>
              <a:tblGrid>
                <a:gridCol w="2838937">
                  <a:extLst>
                    <a:ext uri="{9D8B030D-6E8A-4147-A177-3AD203B41FA5}">
                      <a16:colId xmlns:a16="http://schemas.microsoft.com/office/drawing/2014/main" xmlns="" val="390580767"/>
                    </a:ext>
                  </a:extLst>
                </a:gridCol>
                <a:gridCol w="1578726">
                  <a:extLst>
                    <a:ext uri="{9D8B030D-6E8A-4147-A177-3AD203B41FA5}">
                      <a16:colId xmlns:a16="http://schemas.microsoft.com/office/drawing/2014/main" xmlns="" val="77965106"/>
                    </a:ext>
                  </a:extLst>
                </a:gridCol>
                <a:gridCol w="1786453">
                  <a:extLst>
                    <a:ext uri="{9D8B030D-6E8A-4147-A177-3AD203B41FA5}">
                      <a16:colId xmlns:a16="http://schemas.microsoft.com/office/drawing/2014/main" xmlns="" val="541885484"/>
                    </a:ext>
                  </a:extLst>
                </a:gridCol>
                <a:gridCol w="1578726">
                  <a:extLst>
                    <a:ext uri="{9D8B030D-6E8A-4147-A177-3AD203B41FA5}">
                      <a16:colId xmlns:a16="http://schemas.microsoft.com/office/drawing/2014/main" xmlns="" val="2959672116"/>
                    </a:ext>
                  </a:extLst>
                </a:gridCol>
              </a:tblGrid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Variance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177306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37031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4,054,022.14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2,771,279.00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1,282,743.14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7514907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053371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2,305,683.39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2,259,770.77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(45,912.62)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920489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7204328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Net Assets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1,748,338.75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511,508.23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1,236,830.52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4694650"/>
                  </a:ext>
                </a:extLst>
              </a:tr>
              <a:tr h="39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467989"/>
                  </a:ext>
                </a:extLst>
              </a:tr>
              <a:tr h="420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 &amp; Net Assets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4,054,022.14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2,771,279.00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1,282,743.14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0789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F79D361-C5C1-40B4-B333-65120628CE6A}"/>
              </a:ext>
            </a:extLst>
          </p:cNvPr>
          <p:cNvSpPr/>
          <p:nvPr/>
        </p:nvSpPr>
        <p:spPr>
          <a:xfrm>
            <a:off x="3373514" y="1642369"/>
            <a:ext cx="6427433" cy="4547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Combined Statement of Financial Position</a:t>
            </a:r>
          </a:p>
          <a:p>
            <a:pPr algn="ctr"/>
            <a:r>
              <a:rPr lang="en-US" b="1" dirty="0"/>
              <a:t>Balance Sheet</a:t>
            </a:r>
          </a:p>
        </p:txBody>
      </p:sp>
    </p:spTree>
    <p:extLst>
      <p:ext uri="{BB962C8B-B14F-4D97-AF65-F5344CB8AC3E}">
        <p14:creationId xmlns:p14="http://schemas.microsoft.com/office/powerpoint/2010/main" val="11421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entury Gothic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497</TotalTime>
  <Words>757</Words>
  <Application>Microsoft Office PowerPoint</Application>
  <PresentationFormat>Custom</PresentationFormat>
  <Paragraphs>200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Circuit</vt:lpstr>
      <vt:lpstr>Board friendly financial presentations</vt:lpstr>
      <vt:lpstr>Remember </vt:lpstr>
      <vt:lpstr>Remember</vt:lpstr>
      <vt:lpstr>PowerPoint Presentation</vt:lpstr>
      <vt:lpstr>PowerPoint Presentation</vt:lpstr>
      <vt:lpstr>PowerPoint Presentation</vt:lpstr>
      <vt:lpstr>Use terminology that is understood by the non-accountant  </vt:lpstr>
      <vt:lpstr>Use terminology that is understood by the non-accountant  </vt:lpstr>
      <vt:lpstr>Consolidate your Financial Statements for Board Presentations </vt:lpstr>
      <vt:lpstr>Explain</vt:lpstr>
      <vt:lpstr>Present differences between Actual and Budget in Graphs </vt:lpstr>
      <vt:lpstr>Present differences between Actual and Budget in Graphs </vt:lpstr>
      <vt:lpstr>Present financial changes thru various periods/comparisons  </vt:lpstr>
      <vt:lpstr>Net Assets comparison</vt:lpstr>
      <vt:lpstr>Income distribution and %</vt:lpstr>
      <vt:lpstr>Expense Distribution and %</vt:lpstr>
      <vt:lpstr>Yearly budget</vt:lpstr>
      <vt:lpstr>Yearly Budget</vt:lpstr>
      <vt:lpstr>Budget Assumptions Example</vt:lpstr>
      <vt:lpstr>One Graph to summarize complete budget </vt:lpstr>
      <vt:lpstr>Income Summary</vt:lpstr>
      <vt:lpstr>Income Distribution</vt:lpstr>
      <vt:lpstr>Student Generated Income</vt:lpstr>
      <vt:lpstr>Non-Student Generated Income</vt:lpstr>
      <vt:lpstr>Expenses Summary</vt:lpstr>
      <vt:lpstr>Expense Distribution</vt:lpstr>
      <vt:lpstr>C.D.O.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friendly financial presentations</dc:title>
  <dc:creator>Efrain Murillo</dc:creator>
  <cp:lastModifiedBy>Mel Wade</cp:lastModifiedBy>
  <cp:revision>53</cp:revision>
  <dcterms:created xsi:type="dcterms:W3CDTF">2019-01-17T22:15:26Z</dcterms:created>
  <dcterms:modified xsi:type="dcterms:W3CDTF">2019-01-24T15:13:02Z</dcterms:modified>
</cp:coreProperties>
</file>