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4" r:id="rId4"/>
    <p:sldId id="256" r:id="rId5"/>
    <p:sldId id="277" r:id="rId6"/>
    <p:sldId id="265" r:id="rId7"/>
    <p:sldId id="258" r:id="rId8"/>
    <p:sldId id="266" r:id="rId9"/>
    <p:sldId id="260" r:id="rId10"/>
    <p:sldId id="267" r:id="rId11"/>
    <p:sldId id="261" r:id="rId12"/>
    <p:sldId id="262" r:id="rId13"/>
    <p:sldId id="263" r:id="rId14"/>
    <p:sldId id="268" r:id="rId15"/>
    <p:sldId id="269" r:id="rId16"/>
    <p:sldId id="274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  <a:srgbClr val="FF66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FF66CC"/>
              </a:solidFill>
            </a:ln>
          </c:spPr>
          <c:dPt>
            <c:idx val="0"/>
            <c:bubble3D val="0"/>
            <c:spPr>
              <a:solidFill>
                <a:srgbClr val="FF00FF"/>
              </a:solidFill>
              <a:ln>
                <a:solidFill>
                  <a:srgbClr val="FF66CC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rgbClr val="FF66CC"/>
                </a:solidFill>
              </a:ln>
            </c:spPr>
          </c:dPt>
          <c:dLbls>
            <c:dLbl>
              <c:idx val="0"/>
              <c:layout/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PK-8,PK-10</c:v>
                </c:pt>
                <c:pt idx="1">
                  <c:v>Universities</c:v>
                </c:pt>
                <c:pt idx="2">
                  <c:v>9-12</c:v>
                </c:pt>
                <c:pt idx="3">
                  <c:v>PK-12</c:v>
                </c:pt>
                <c:pt idx="4">
                  <c:v>ECEC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677</c:v>
                </c:pt>
                <c:pt idx="1">
                  <c:v>13</c:v>
                </c:pt>
                <c:pt idx="2">
                  <c:v>48</c:v>
                </c:pt>
                <c:pt idx="3">
                  <c:v>74</c:v>
                </c:pt>
                <c:pt idx="4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FFFF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Pt>
            <c:idx val="5"/>
            <c:invertIfNegative val="0"/>
            <c:bubble3D val="0"/>
            <c:spPr>
              <a:solidFill>
                <a:srgbClr val="FF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Pt>
            <c:idx val="8"/>
            <c:invertIfNegative val="0"/>
            <c:bubble3D val="0"/>
            <c:spPr>
              <a:solidFill>
                <a:schemeClr val="tx1">
                  <a:lumMod val="9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Pt>
            <c:idx val="11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PreK</c:v>
                </c:pt>
                <c:pt idx="1">
                  <c:v>K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176</c:v>
                </c:pt>
                <c:pt idx="1">
                  <c:v>292</c:v>
                </c:pt>
                <c:pt idx="2">
                  <c:v>327</c:v>
                </c:pt>
                <c:pt idx="3">
                  <c:v>311</c:v>
                </c:pt>
                <c:pt idx="4">
                  <c:v>319</c:v>
                </c:pt>
                <c:pt idx="5">
                  <c:v>326</c:v>
                </c:pt>
                <c:pt idx="6">
                  <c:v>312</c:v>
                </c:pt>
                <c:pt idx="7">
                  <c:v>353</c:v>
                </c:pt>
                <c:pt idx="8">
                  <c:v>330</c:v>
                </c:pt>
                <c:pt idx="9">
                  <c:v>301</c:v>
                </c:pt>
                <c:pt idx="10">
                  <c:v>186</c:v>
                </c:pt>
                <c:pt idx="11">
                  <c:v>179</c:v>
                </c:pt>
                <c:pt idx="12">
                  <c:v>176</c:v>
                </c:pt>
                <c:pt idx="13">
                  <c:v>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94"/>
        <c:axId val="54775296"/>
        <c:axId val="54658752"/>
      </c:barChart>
      <c:catAx>
        <c:axId val="54775296"/>
        <c:scaling>
          <c:orientation val="minMax"/>
        </c:scaling>
        <c:delete val="0"/>
        <c:axPos val="b"/>
        <c:majorTickMark val="out"/>
        <c:minorTickMark val="none"/>
        <c:tickLblPos val="nextTo"/>
        <c:crossAx val="54658752"/>
        <c:crosses val="autoZero"/>
        <c:auto val="1"/>
        <c:lblAlgn val="ctr"/>
        <c:lblOffset val="100"/>
        <c:noMultiLvlLbl val="0"/>
      </c:catAx>
      <c:valAx>
        <c:axId val="5465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77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40347039953332E-2"/>
          <c:y val="0.15152576368830237"/>
          <c:w val="0.88016829493535531"/>
          <c:h val="0.843549096623193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McKay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168</c:v>
                </c:pt>
                <c:pt idx="1">
                  <c:v>160</c:v>
                </c:pt>
                <c:pt idx="2">
                  <c:v>137</c:v>
                </c:pt>
                <c:pt idx="3">
                  <c:v>136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StepUP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smtClean="0"/>
                      <a:t>1,803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smtClean="0"/>
                      <a:t>2,197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smtClean="0"/>
                      <a:t>2,200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smtClean="0"/>
                      <a:t>1,996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1803</c:v>
                </c:pt>
                <c:pt idx="1">
                  <c:v>2197</c:v>
                </c:pt>
                <c:pt idx="2">
                  <c:v>2200</c:v>
                </c:pt>
                <c:pt idx="3">
                  <c:v>1996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Enrollment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smtClean="0"/>
                      <a:t>3,442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smtClean="0"/>
                      <a:t>3,696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smtClean="0"/>
                      <a:t>3,626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smtClean="0"/>
                      <a:t>3,574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3442</c:v>
                </c:pt>
                <c:pt idx="1">
                  <c:v>3696</c:v>
                </c:pt>
                <c:pt idx="2">
                  <c:v>3626</c:v>
                </c:pt>
                <c:pt idx="3">
                  <c:v>3574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30944"/>
        <c:axId val="54664512"/>
      </c:barChart>
      <c:catAx>
        <c:axId val="54930944"/>
        <c:scaling>
          <c:orientation val="minMax"/>
        </c:scaling>
        <c:delete val="0"/>
        <c:axPos val="l"/>
        <c:majorTickMark val="out"/>
        <c:minorTickMark val="none"/>
        <c:tickLblPos val="nextTo"/>
        <c:crossAx val="54664512"/>
        <c:crosses val="autoZero"/>
        <c:auto val="1"/>
        <c:lblAlgn val="ctr"/>
        <c:lblOffset val="100"/>
        <c:noMultiLvlLbl val="0"/>
      </c:catAx>
      <c:valAx>
        <c:axId val="5466451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5493094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FF66CC"/>
              </a:solidFill>
            </a:ln>
          </c:spPr>
          <c:dPt>
            <c:idx val="0"/>
            <c:bubble3D val="0"/>
            <c:spPr>
              <a:solidFill>
                <a:srgbClr val="FF00FF"/>
              </a:solidFill>
              <a:ln>
                <a:solidFill>
                  <a:srgbClr val="FF66CC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rgbClr val="FF66CC"/>
                </a:solidFill>
              </a:ln>
            </c:spPr>
          </c:dPt>
          <c:dLbls>
            <c:dLbl>
              <c:idx val="0"/>
              <c:layout/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PK-8,PK-10</c:v>
                </c:pt>
                <c:pt idx="1">
                  <c:v>Universities</c:v>
                </c:pt>
                <c:pt idx="2">
                  <c:v>9-12</c:v>
                </c:pt>
                <c:pt idx="3">
                  <c:v>PK-12</c:v>
                </c:pt>
                <c:pt idx="4">
                  <c:v>ECEC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141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FFFF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</a:effectLst>
          </c:spPr>
          <c:dPt>
            <c:idx val="0"/>
            <c:bubble3D val="0"/>
            <c:spPr>
              <a:solidFill>
                <a:srgbClr val="FF00FF"/>
              </a:solidFill>
              <a:effectLst>
                <a:glow>
                  <a:schemeClr val="accent1">
                    <a:alpha val="40000"/>
                  </a:schemeClr>
                </a:glow>
              </a:effectLst>
            </c:spPr>
          </c:dPt>
          <c:dPt>
            <c:idx val="4"/>
            <c:bubble3D val="0"/>
            <c:spPr>
              <a:solidFill>
                <a:srgbClr val="FFFF00"/>
              </a:solidFill>
              <a:effectLst>
                <a:glow>
                  <a:schemeClr val="accent1">
                    <a:alpha val="40000"/>
                  </a:schemeClr>
                </a:glow>
              </a:effectLst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Sheet1!$A$2:$A$6</c:f>
              <c:strCache>
                <c:ptCount val="5"/>
                <c:pt idx="0">
                  <c:v>PK-8, PK-10</c:v>
                </c:pt>
                <c:pt idx="1">
                  <c:v>Universities</c:v>
                </c:pt>
                <c:pt idx="2">
                  <c:v>9-12</c:v>
                </c:pt>
                <c:pt idx="3">
                  <c:v>PK-12</c:v>
                </c:pt>
                <c:pt idx="4">
                  <c:v>ECEC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141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PreK-8,PreK-10</c:v>
                </c:pt>
                <c:pt idx="1">
                  <c:v>Universities</c:v>
                </c:pt>
                <c:pt idx="2">
                  <c:v>9-12</c:v>
                </c:pt>
                <c:pt idx="3">
                  <c:v>PreK-12</c:v>
                </c:pt>
                <c:pt idx="4">
                  <c:v>ECEC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677</c:v>
                </c:pt>
                <c:pt idx="1">
                  <c:v>13</c:v>
                </c:pt>
                <c:pt idx="2">
                  <c:v>48</c:v>
                </c:pt>
                <c:pt idx="3">
                  <c:v>74</c:v>
                </c:pt>
                <c:pt idx="4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FFFF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0812190142898"/>
          <c:y val="5.0473457250976198E-2"/>
          <c:w val="0.86977082725770394"/>
          <c:h val="0.84317326500459677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294E-2"/>
                  <c:y val="2.80603266089448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Elementary 38,904</a:t>
                    </a:r>
                    <a:endParaRPr lang="en-US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1.8518518518518576E-2"/>
                  <c:y val="-3.647886648653559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Universities 27,835</a:t>
                    </a:r>
                    <a:endParaRPr lang="en-US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ECEC </a:t>
                    </a:r>
                    <a:r>
                      <a:rPr lang="en-US" dirty="0" smtClean="0"/>
                      <a:t>5,167</a:t>
                    </a:r>
                    <a:endParaRPr lang="en-US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xVal>
            <c:strRef>
              <c:f>Sheet1!$A$2:$A$5</c:f>
              <c:strCache>
                <c:ptCount val="4"/>
                <c:pt idx="0">
                  <c:v>Elementarias</c:v>
                </c:pt>
                <c:pt idx="1">
                  <c:v>Universidades</c:v>
                </c:pt>
                <c:pt idx="2">
                  <c:v>Secundarias</c:v>
                </c:pt>
                <c:pt idx="3">
                  <c:v>ECEC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38904</c:v>
                </c:pt>
                <c:pt idx="1">
                  <c:v>27835</c:v>
                </c:pt>
                <c:pt idx="2">
                  <c:v>13001</c:v>
                </c:pt>
                <c:pt idx="3">
                  <c:v>5167</c:v>
                </c:pt>
              </c:numCache>
            </c:numRef>
          </c:yVal>
          <c:bubbleSize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1822336"/>
        <c:axId val="31822912"/>
      </c:bubbleChart>
      <c:valAx>
        <c:axId val="3182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822912"/>
        <c:crosses val="autoZero"/>
        <c:crossBetween val="midCat"/>
      </c:valAx>
      <c:valAx>
        <c:axId val="318229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318223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 b="1">
          <a:solidFill>
            <a:srgbClr val="FFFF00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96889277729177E-2"/>
          <c:y val="3.6443293946503759E-2"/>
          <c:w val="0.86977082725770394"/>
          <c:h val="0.84317326500459677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294E-2"/>
                  <c:y val="2.80603266089448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Elementary </a:t>
                    </a:r>
                    <a:r>
                      <a:rPr lang="en-US" dirty="0"/>
                      <a:t>8,469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1.8518518518518576E-2"/>
                  <c:y val="-3.647886648653559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Universities </a:t>
                    </a:r>
                    <a:r>
                      <a:rPr lang="en-US" dirty="0"/>
                      <a:t>6,555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-4.6296296296296294E-2"/>
                  <c:y val="-9.259907780951810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Academies </a:t>
                    </a:r>
                    <a:r>
                      <a:rPr lang="en-US" dirty="0"/>
                      <a:t>2,086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ECEC 1,476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xVal>
            <c:strRef>
              <c:f>Sheet1!$A$2:$A$5</c:f>
              <c:strCache>
                <c:ptCount val="4"/>
                <c:pt idx="0">
                  <c:v>Elementarias</c:v>
                </c:pt>
                <c:pt idx="1">
                  <c:v>Universidades</c:v>
                </c:pt>
                <c:pt idx="2">
                  <c:v>Secundarias</c:v>
                </c:pt>
                <c:pt idx="3">
                  <c:v>ECEC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8469</c:v>
                </c:pt>
                <c:pt idx="1">
                  <c:v>6555</c:v>
                </c:pt>
                <c:pt idx="2">
                  <c:v>2086</c:v>
                </c:pt>
                <c:pt idx="3">
                  <c:v>1476</c:v>
                </c:pt>
              </c:numCache>
            </c:numRef>
          </c:yVal>
          <c:bubbleSize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6640384"/>
        <c:axId val="36640960"/>
      </c:bubbleChart>
      <c:valAx>
        <c:axId val="3664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640960"/>
        <c:crosses val="autoZero"/>
        <c:crossBetween val="midCat"/>
      </c:valAx>
      <c:valAx>
        <c:axId val="366409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366403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 b="1">
          <a:solidFill>
            <a:srgbClr val="FFFF0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r>
              <a:rPr lang="en-US" sz="2400" b="1" baseline="0" dirty="0" smtClean="0">
                <a:solidFill>
                  <a:srgbClr val="FFFF00"/>
                </a:solidFill>
              </a:rPr>
              <a:t>9,805</a:t>
            </a:r>
            <a:r>
              <a:rPr lang="en-US" sz="2400" b="1" baseline="0" dirty="0" smtClean="0">
                <a:solidFill>
                  <a:schemeClr val="bg1"/>
                </a:solidFill>
              </a:rPr>
              <a:t> </a:t>
            </a: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18900000" sx="105000" sy="105000" algn="bl" rotWithShape="0">
                <a:prstClr val="black">
                  <a:alpha val="59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6850" h="127000" prst="softRound"/>
              <a:bevelB w="165100" h="1460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sx="105000" sy="105000" algn="bl" rotWithShape="0">
                  <a:prstClr val="black">
                    <a:alpha val="59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6850" h="127000" prst="softRound"/>
                <a:bevelB w="165100" h="146050"/>
              </a:sp3d>
            </c:spPr>
          </c:dPt>
          <c:dPt>
            <c:idx val="1"/>
            <c:invertIfNegative val="0"/>
            <c:bubble3D val="0"/>
            <c:spPr>
              <a:solidFill>
                <a:srgbClr val="FF00FF"/>
              </a:solidFill>
              <a:effectLst>
                <a:outerShdw blurRad="50800" dist="38100" dir="18900000" sx="105000" sy="105000" algn="bl" rotWithShape="0">
                  <a:prstClr val="black">
                    <a:alpha val="59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6850" h="127000" prst="softRound"/>
                <a:bevelB w="165100" h="14605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18900000" sx="105000" sy="105000" algn="bl" rotWithShape="0">
                  <a:prstClr val="black">
                    <a:alpha val="59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6850" h="127000" prst="softRound"/>
                <a:bevelB w="165100" h="146050"/>
              </a:sp3d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effectLst>
                <a:outerShdw blurRad="50800" dist="38100" dir="18900000" sx="105000" sy="105000" algn="bl" rotWithShape="0">
                  <a:prstClr val="black">
                    <a:alpha val="59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6850" h="127000" prst="softRound"/>
                <a:bevelB w="165100" h="146050"/>
              </a:sp3d>
            </c:spPr>
          </c:dPt>
          <c:dPt>
            <c:idx val="4"/>
            <c:invertIfNegative val="0"/>
            <c:bubble3D val="0"/>
            <c:spPr>
              <a:solidFill>
                <a:srgbClr val="3333FF"/>
              </a:solidFill>
              <a:effectLst>
                <a:outerShdw blurRad="50800" dist="38100" dir="18900000" sx="105000" sy="105000" algn="bl" rotWithShape="0">
                  <a:prstClr val="black">
                    <a:alpha val="59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6850" h="127000" prst="softRound"/>
                <a:bevelB w="165100" h="146050"/>
              </a:sp3d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Admin PK-12</c:v>
                </c:pt>
                <c:pt idx="1">
                  <c:v>ECEC</c:v>
                </c:pt>
                <c:pt idx="2">
                  <c:v>PK-8</c:v>
                </c:pt>
                <c:pt idx="3">
                  <c:v>9-12</c:v>
                </c:pt>
                <c:pt idx="4">
                  <c:v>Universities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699</c:v>
                </c:pt>
                <c:pt idx="1">
                  <c:v>615</c:v>
                </c:pt>
                <c:pt idx="2" formatCode="#,##0">
                  <c:v>2634</c:v>
                </c:pt>
                <c:pt idx="3" formatCode="#,##0">
                  <c:v>1031</c:v>
                </c:pt>
                <c:pt idx="4" formatCode="#,##0">
                  <c:v>4826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36490752"/>
        <c:axId val="82979072"/>
      </c:barChart>
      <c:catAx>
        <c:axId val="3649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</a:defRPr>
            </a:pPr>
            <a:endParaRPr lang="en-US"/>
          </a:p>
        </c:txPr>
        <c:crossAx val="82979072"/>
        <c:crosses val="autoZero"/>
        <c:auto val="1"/>
        <c:lblAlgn val="ctr"/>
        <c:lblOffset val="100"/>
        <c:noMultiLvlLbl val="0"/>
      </c:catAx>
      <c:valAx>
        <c:axId val="829790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649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r>
              <a:rPr lang="en-US" sz="2400" b="1" dirty="0" smtClean="0">
                <a:solidFill>
                  <a:srgbClr val="FFFF00"/>
                </a:solidFill>
              </a:rPr>
              <a:t>1,999</a:t>
            </a:r>
            <a:r>
              <a:rPr lang="en-US" sz="2400" b="1" baseline="0" dirty="0" smtClean="0">
                <a:solidFill>
                  <a:schemeClr val="bg1"/>
                </a:solidFill>
              </a:rPr>
              <a:t> </a:t>
            </a:r>
          </a:p>
        </c:rich>
      </c:tx>
      <c:overlay val="0"/>
      <c:spPr>
        <a:ln>
          <a:solidFill>
            <a:srgbClr val="FF0000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innerShdw blurRad="12700" dist="139700" dir="19800000">
                <a:prstClr val="black">
                  <a:alpha val="5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effectLst>
                <a:innerShdw blurRad="12700" dist="139700" dir="19800000">
                  <a:prstClr val="black">
                    <a:alpha val="59000"/>
                  </a:prstClr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FF"/>
              </a:solidFill>
              <a:effectLst>
                <a:innerShdw blurRad="12700" dist="139700" dir="19800000">
                  <a:prstClr val="black">
                    <a:alpha val="59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2700" dist="139700" dir="19800000">
                  <a:prstClr val="black">
                    <a:alpha val="59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effectLst>
                <a:innerShdw blurRad="12700" dist="139700" dir="19800000">
                  <a:prstClr val="black">
                    <a:alpha val="59000"/>
                  </a:prstClr>
                </a:inn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3333FF"/>
              </a:solidFill>
              <a:effectLst>
                <a:innerShdw blurRad="12700" dist="139700" dir="19800000">
                  <a:prstClr val="black">
                    <a:alpha val="59000"/>
                  </a:prstClr>
                </a:innerShdw>
              </a:effectLst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Admin PK-12</c:v>
                </c:pt>
                <c:pt idx="1">
                  <c:v>ECEC</c:v>
                </c:pt>
                <c:pt idx="2">
                  <c:v>PK-8</c:v>
                </c:pt>
                <c:pt idx="3">
                  <c:v>9-12</c:v>
                </c:pt>
                <c:pt idx="4">
                  <c:v>Universities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131</c:v>
                </c:pt>
                <c:pt idx="1">
                  <c:v>162</c:v>
                </c:pt>
                <c:pt idx="2">
                  <c:v>624</c:v>
                </c:pt>
                <c:pt idx="3">
                  <c:v>154</c:v>
                </c:pt>
                <c:pt idx="4">
                  <c:v>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54339072"/>
        <c:axId val="82981376"/>
      </c:barChart>
      <c:catAx>
        <c:axId val="54339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</a:defRPr>
            </a:pPr>
            <a:endParaRPr lang="en-US"/>
          </a:p>
        </c:txPr>
        <c:crossAx val="82981376"/>
        <c:crosses val="autoZero"/>
        <c:auto val="1"/>
        <c:lblAlgn val="ctr"/>
        <c:lblOffset val="100"/>
        <c:noMultiLvlLbl val="0"/>
      </c:catAx>
      <c:valAx>
        <c:axId val="82981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433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1775567527744E-2"/>
          <c:y val="4.4086961556276047E-2"/>
          <c:w val="0.88985241976331908"/>
          <c:h val="0.86301682877875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12700" dist="139700" dir="19800000" algn="ctr" rotWithShape="0">
                <a:srgbClr val="000000">
                  <a:alpha val="59000"/>
                </a:srgbClr>
              </a:outerShdw>
            </a:effectLst>
            <a:scene3d>
              <a:camera prst="orthographicFront"/>
              <a:lightRig rig="threePt" dir="t">
                <a:rot lat="0" lon="0" rev="7200000"/>
              </a:lightRig>
            </a:scene3d>
            <a:sp3d prstMaterial="matte">
              <a:bevelT w="196850" h="127000" prst="softRound"/>
              <a:bevelB w="165100" h="1460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effectLst>
                <a:outerShdw blurRad="12700" dist="139700" dir="19800000" algn="ctr" rotWithShape="0">
                  <a:srgbClr val="000000">
                    <a:alpha val="59000"/>
                  </a:srgbClr>
                </a:outerShdw>
              </a:effectLst>
              <a:scene3d>
                <a:camera prst="orthographicFront"/>
                <a:lightRig rig="threePt" dir="t">
                  <a:rot lat="0" lon="0" rev="7200000"/>
                </a:lightRig>
              </a:scene3d>
              <a:sp3d prstMaterial="matte">
                <a:bevelT w="196850" h="127000" prst="softRound"/>
                <a:bevelB w="165100" h="146050"/>
              </a:sp3d>
            </c:spPr>
          </c:dPt>
          <c:dPt>
            <c:idx val="1"/>
            <c:invertIfNegative val="0"/>
            <c:bubble3D val="0"/>
            <c:spPr>
              <a:solidFill>
                <a:srgbClr val="FF66CC"/>
              </a:solidFill>
              <a:effectLst>
                <a:outerShdw blurRad="12700" dist="139700" dir="19800000" algn="ctr" rotWithShape="0">
                  <a:srgbClr val="000000">
                    <a:alpha val="59000"/>
                  </a:srgbClr>
                </a:outerShdw>
              </a:effectLst>
              <a:scene3d>
                <a:camera prst="orthographicFront"/>
                <a:lightRig rig="threePt" dir="t">
                  <a:rot lat="0" lon="0" rev="7200000"/>
                </a:lightRig>
              </a:scene3d>
              <a:sp3d prstMaterial="matte">
                <a:bevelT w="196850" h="127000" prst="softRound"/>
                <a:bevelB w="165100" h="146050"/>
              </a:sp3d>
            </c:spPr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effectLst>
                <a:outerShdw blurRad="12700" dist="139700" dir="19800000" algn="ctr" rotWithShape="0">
                  <a:srgbClr val="000000">
                    <a:alpha val="59000"/>
                  </a:srgbClr>
                </a:outerShdw>
              </a:effectLst>
              <a:scene3d>
                <a:camera prst="orthographicFront"/>
                <a:lightRig rig="threePt" dir="t">
                  <a:rot lat="0" lon="0" rev="7200000"/>
                </a:lightRig>
              </a:scene3d>
              <a:sp3d prstMaterial="matte">
                <a:bevelT w="196850" h="127000" prst="softRound"/>
                <a:bevelB w="165100" h="146050"/>
              </a:sp3d>
            </c:spPr>
          </c:dPt>
          <c:dPt>
            <c:idx val="3"/>
            <c:invertIfNegative val="0"/>
            <c:bubble3D val="0"/>
            <c:spPr>
              <a:solidFill>
                <a:srgbClr val="0033CC"/>
              </a:solidFill>
              <a:effectLst>
                <a:outerShdw blurRad="12700" dist="139700" dir="19800000" algn="ctr" rotWithShape="0">
                  <a:srgbClr val="000000">
                    <a:alpha val="59000"/>
                  </a:srgbClr>
                </a:outerShdw>
              </a:effectLst>
              <a:scene3d>
                <a:camera prst="orthographicFront"/>
                <a:lightRig rig="threePt" dir="t">
                  <a:rot lat="0" lon="0" rev="7200000"/>
                </a:lightRig>
              </a:scene3d>
              <a:sp3d prstMaterial="matte">
                <a:bevelT w="196850" h="127000" prst="softRound"/>
                <a:bevelB w="165100" h="146050"/>
              </a:sp3d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effectLst>
                <a:outerShdw blurRad="12700" dist="139700" dir="19800000" algn="ctr" rotWithShape="0">
                  <a:srgbClr val="000000">
                    <a:alpha val="59000"/>
                  </a:srgbClr>
                </a:outerShdw>
              </a:effectLst>
              <a:scene3d>
                <a:camera prst="orthographicFront"/>
                <a:lightRig rig="threePt" dir="t">
                  <a:rot lat="0" lon="0" rev="7200000"/>
                </a:lightRig>
              </a:scene3d>
              <a:sp3d prstMaterial="matte">
                <a:bevelT w="196850" h="127000" prst="softRound"/>
                <a:bevelB w="165100" h="146050"/>
              </a:sp3d>
            </c:spPr>
          </c:dPt>
          <c:dLbls>
            <c:txPr>
              <a:bodyPr/>
              <a:lstStyle/>
              <a:p>
                <a:pPr>
                  <a:defRPr sz="2800" b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13/14</c:v>
                </c:pt>
                <c:pt idx="1">
                  <c:v>14/15</c:v>
                </c:pt>
                <c:pt idx="2">
                  <c:v>15/16</c:v>
                </c:pt>
                <c:pt idx="3">
                  <c:v>16/17</c:v>
                </c:pt>
                <c:pt idx="4">
                  <c:v>17/18</c:v>
                </c:pt>
                <c:pt idx="5">
                  <c:v>18/19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3451</c:v>
                </c:pt>
                <c:pt idx="1">
                  <c:v>3521</c:v>
                </c:pt>
                <c:pt idx="2">
                  <c:v>3658</c:v>
                </c:pt>
                <c:pt idx="3">
                  <c:v>3936</c:v>
                </c:pt>
                <c:pt idx="4">
                  <c:v>3832</c:v>
                </c:pt>
                <c:pt idx="5">
                  <c:v>3747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54774272"/>
        <c:axId val="54657600"/>
      </c:barChart>
      <c:catAx>
        <c:axId val="5477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4657600"/>
        <c:crosses val="autoZero"/>
        <c:auto val="1"/>
        <c:lblAlgn val="ctr"/>
        <c:lblOffset val="100"/>
        <c:noMultiLvlLbl val="0"/>
      </c:catAx>
      <c:valAx>
        <c:axId val="546576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477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0.08925</cdr:x>
      <cdr:y>0.89594</cdr:y>
    </cdr:from>
    <cdr:to>
      <cdr:x>0.89252</cdr:x>
      <cdr:y>0.99237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3540125"/>
          <a:ext cx="3429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rgbClr val="FFFF00"/>
              </a:solidFill>
            </a:rPr>
            <a:t>197 Schools</a:t>
          </a:r>
          <a:endParaRPr lang="en-US" sz="2000" b="1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0.03279</cdr:x>
      <cdr:y>0.89594</cdr:y>
    </cdr:from>
    <cdr:to>
      <cdr:x>0.93443</cdr:x>
      <cdr:y>0.97308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399" y="3540125"/>
          <a:ext cx="419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rgbClr val="FFFF00"/>
              </a:solidFill>
            </a:rPr>
            <a:t>965 Schools</a:t>
          </a:r>
          <a:endParaRPr lang="en-US" sz="2000" b="1" dirty="0">
            <a:solidFill>
              <a:srgbClr val="FFFF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0C36-7F0B-4201-A882-F1FF2D20EF2B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7FBB-5C73-45DA-B89B-31EEDACBD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8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0C36-7F0B-4201-A882-F1FF2D20EF2B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7FBB-5C73-45DA-B89B-31EEDACBD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1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0C36-7F0B-4201-A882-F1FF2D20EF2B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7FBB-5C73-45DA-B89B-31EEDACBD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4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0C36-7F0B-4201-A882-F1FF2D20EF2B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7FBB-5C73-45DA-B89B-31EEDACBD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0C36-7F0B-4201-A882-F1FF2D20EF2B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7FBB-5C73-45DA-B89B-31EEDACBD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2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0C36-7F0B-4201-A882-F1FF2D20EF2B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7FBB-5C73-45DA-B89B-31EEDACBD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2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0C36-7F0B-4201-A882-F1FF2D20EF2B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7FBB-5C73-45DA-B89B-31EEDACBD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4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0C36-7F0B-4201-A882-F1FF2D20EF2B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7FBB-5C73-45DA-B89B-31EEDACBD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0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0C36-7F0B-4201-A882-F1FF2D20EF2B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7FBB-5C73-45DA-B89B-31EEDACBD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4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0C36-7F0B-4201-A882-F1FF2D20EF2B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7FBB-5C73-45DA-B89B-31EEDACBD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6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0C36-7F0B-4201-A882-F1FF2D20EF2B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7FBB-5C73-45DA-B89B-31EEDACBD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8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0C36-7F0B-4201-A882-F1FF2D20EF2B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07FBB-5C73-45DA-B89B-31EEDACBD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13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Enrollment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Report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FFFF00"/>
                </a:solidFill>
              </a:rPr>
              <a:t>2018-19 School Year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2053" name="Picture 5" descr="C:\Users\george.carrazana\AppData\Local\Microsoft\Windows\INetCache\IE\5OQVDEAM\7615529-math-ki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8756"/>
            <a:ext cx="8305800" cy="49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NAD – Schools by Size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59334"/>
              </p:ext>
            </p:extLst>
          </p:nvPr>
        </p:nvGraphicFramePr>
        <p:xfrm>
          <a:off x="838200" y="2057400"/>
          <a:ext cx="73914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10858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Teacher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187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 Teachers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152</a:t>
                      </a:r>
                      <a:endParaRPr lang="en-US" sz="2800" b="1" dirty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 Teachers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92</a:t>
                      </a:r>
                      <a:endParaRPr lang="en-US" sz="2800" b="1" dirty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 O</a:t>
                      </a:r>
                      <a:r>
                        <a:rPr lang="en-US" sz="2800" b="1" baseline="0" dirty="0" smtClean="0"/>
                        <a:t>r More Teachers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345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1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Southern Union - Schools by Size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38764"/>
              </p:ext>
            </p:extLst>
          </p:nvPr>
        </p:nvGraphicFramePr>
        <p:xfrm>
          <a:off x="838200" y="2057400"/>
          <a:ext cx="73914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10858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 Teacher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 Teachers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39</a:t>
                      </a:r>
                      <a:endParaRPr lang="en-US" sz="2800" b="1" dirty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 Teachers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17</a:t>
                      </a:r>
                      <a:endParaRPr lang="en-US" sz="2800" b="1" dirty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 O</a:t>
                      </a:r>
                      <a:r>
                        <a:rPr lang="en-US" sz="2800" b="1" baseline="0" dirty="0" smtClean="0"/>
                        <a:t>r More Teachers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74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8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rgbClr val="FFFF00"/>
                </a:solidFill>
              </a:rPr>
              <a:t>Boarding </a:t>
            </a:r>
            <a:r>
              <a:rPr lang="es-PE" sz="3200" b="1" dirty="0" err="1" smtClean="0">
                <a:solidFill>
                  <a:srgbClr val="FFFF00"/>
                </a:solidFill>
              </a:rPr>
              <a:t>Schools</a:t>
            </a:r>
            <a:r>
              <a:rPr lang="es-PE" sz="3200" b="1" dirty="0" smtClean="0">
                <a:solidFill>
                  <a:srgbClr val="FFFF00"/>
                </a:solidFill>
              </a:rPr>
              <a:t> in </a:t>
            </a:r>
            <a:r>
              <a:rPr lang="es-PE" sz="3200" b="1" dirty="0" err="1" smtClean="0">
                <a:solidFill>
                  <a:srgbClr val="FFFF00"/>
                </a:solidFill>
              </a:rPr>
              <a:t>Southern</a:t>
            </a:r>
            <a:r>
              <a:rPr lang="es-PE" sz="3200" b="1" dirty="0" smtClean="0">
                <a:solidFill>
                  <a:srgbClr val="FFFF00"/>
                </a:solidFill>
              </a:rPr>
              <a:t> </a:t>
            </a:r>
            <a:r>
              <a:rPr lang="es-PE" sz="3200" b="1" dirty="0" err="1" smtClean="0">
                <a:solidFill>
                  <a:srgbClr val="FFFF00"/>
                </a:solidFill>
              </a:rPr>
              <a:t>Union</a:t>
            </a:r>
            <a:r>
              <a:rPr lang="es-PE" sz="3200" b="1" dirty="0" smtClean="0">
                <a:solidFill>
                  <a:srgbClr val="FFFF00"/>
                </a:solidFill>
              </a:rPr>
              <a:t> - 5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0" y="873600"/>
            <a:ext cx="8534400" cy="5867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889600" y="5181600"/>
            <a:ext cx="5112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24600" y="4876800"/>
            <a:ext cx="2362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FF00"/>
                </a:solidFill>
              </a:rPr>
              <a:t>Forest Lake Academy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771900"/>
            <a:ext cx="2286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FF00"/>
                </a:solidFill>
              </a:rPr>
              <a:t>Georgia Cumberland</a:t>
            </a:r>
          </a:p>
          <a:p>
            <a:r>
              <a:rPr lang="es-PE" b="1" dirty="0" smtClean="0">
                <a:solidFill>
                  <a:srgbClr val="FFFF00"/>
                </a:solidFill>
              </a:rPr>
              <a:t>Academy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280000" y="3657600"/>
            <a:ext cx="1219200" cy="66606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971800" y="2438400"/>
            <a:ext cx="152400" cy="2667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5246132"/>
            <a:ext cx="2209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FF00"/>
                </a:solidFill>
              </a:rPr>
              <a:t>Highland Academy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5061466"/>
            <a:ext cx="1752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FF00"/>
                </a:solidFill>
              </a:rPr>
              <a:t>Bass Memorial</a:t>
            </a:r>
          </a:p>
          <a:p>
            <a:r>
              <a:rPr lang="es-PE" b="1" dirty="0" smtClean="0">
                <a:solidFill>
                  <a:srgbClr val="FFFF00"/>
                </a:solidFill>
              </a:rPr>
              <a:t>Academy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524000" y="3200400"/>
            <a:ext cx="76200" cy="167640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10400" y="3200400"/>
            <a:ext cx="16653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FFFF00"/>
                </a:solidFill>
              </a:rPr>
              <a:t>Mt.Pisgah Acad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6436200" y="2174400"/>
            <a:ext cx="1406864" cy="1026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 animBg="1"/>
      <p:bldP spid="20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Florida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1399"/>
            <a:ext cx="8560721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2000" y="29718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2018-19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School Year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29 Schools</a:t>
            </a:r>
            <a:endParaRPr lang="en-US" sz="40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276600" y="1752600"/>
            <a:ext cx="533400" cy="1905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886200" y="3802236"/>
            <a:ext cx="3886200" cy="17603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9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29 Schools and 262 Teachers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049"/>
              </p:ext>
            </p:extLst>
          </p:nvPr>
        </p:nvGraphicFramePr>
        <p:xfrm>
          <a:off x="533400" y="1600200"/>
          <a:ext cx="2057400" cy="5029197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442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1-3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Teachers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2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GCSDA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42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55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42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LSA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42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MSAS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42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OACS - O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42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42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421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ZLS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442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06577"/>
              </p:ext>
            </p:extLst>
          </p:nvPr>
        </p:nvGraphicFramePr>
        <p:xfrm>
          <a:off x="3276600" y="1600200"/>
          <a:ext cx="2514600" cy="5029201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438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4-7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Teachers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BWAS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EPAA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NACS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NPRACA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OACS - K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PCAS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WCCA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39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WPBJA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593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98471"/>
              </p:ext>
            </p:extLst>
          </p:nvPr>
        </p:nvGraphicFramePr>
        <p:xfrm>
          <a:off x="6324600" y="1600191"/>
          <a:ext cx="2362200" cy="5029208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475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8+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Teachers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FCAS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GMAA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OJA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NTCA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WAKJA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WMA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475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5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PREK-12 Enrollment Trends 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502447"/>
              </p:ext>
            </p:extLst>
          </p:nvPr>
        </p:nvGraphicFramePr>
        <p:xfrm>
          <a:off x="228600" y="1447800"/>
          <a:ext cx="8686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819400" y="1981200"/>
            <a:ext cx="2016252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81800" y="1600200"/>
            <a:ext cx="1371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0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2018-19 PreK-12 Enrollment by Grade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732638"/>
              </p:ext>
            </p:extLst>
          </p:nvPr>
        </p:nvGraphicFramePr>
        <p:xfrm>
          <a:off x="457200" y="12192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5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Grades K-12 Enrollment with Scholarships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964974"/>
              </p:ext>
            </p:extLst>
          </p:nvPr>
        </p:nvGraphicFramePr>
        <p:xfrm>
          <a:off x="304800" y="1143000"/>
          <a:ext cx="8534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87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375"/>
            <a:ext cx="9144000" cy="65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100000">
              <a:schemeClr val="tx1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29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8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8" y="276601"/>
            <a:ext cx="878278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rot="-240000" flipH="1">
            <a:off x="7239000" y="4876800"/>
            <a:ext cx="1005840" cy="73152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96000" y="4648200"/>
            <a:ext cx="152400" cy="1295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86400" y="4648200"/>
            <a:ext cx="304800" cy="1066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934200" y="4495800"/>
            <a:ext cx="76200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239000" y="4191000"/>
            <a:ext cx="99060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543800" y="3771900"/>
            <a:ext cx="914400" cy="1143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62600" y="3352801"/>
            <a:ext cx="685800" cy="47624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19800" y="2667000"/>
            <a:ext cx="433200" cy="685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2200" y="457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8 Southern Union States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Total Schools in NAD 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2017 - 2018</a:t>
            </a:r>
            <a:endParaRPr 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471857"/>
              </p:ext>
            </p:extLst>
          </p:nvPr>
        </p:nvGraphicFramePr>
        <p:xfrm>
          <a:off x="457200" y="1600199"/>
          <a:ext cx="8394192" cy="520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5410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965 Schools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6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Total Schools in Southern Union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2017 - 2018</a:t>
            </a:r>
            <a:endParaRPr 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655312"/>
              </p:ext>
            </p:extLst>
          </p:nvPr>
        </p:nvGraphicFramePr>
        <p:xfrm>
          <a:off x="457200" y="1600199"/>
          <a:ext cx="8394192" cy="520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5410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197 Schools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NAD &amp; Southern Union Schools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Southern Union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6029084"/>
              </p:ext>
            </p:extLst>
          </p:nvPr>
        </p:nvGraphicFramePr>
        <p:xfrm>
          <a:off x="228600" y="2174875"/>
          <a:ext cx="42687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N.A.D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38415735"/>
              </p:ext>
            </p:extLst>
          </p:nvPr>
        </p:nvGraphicFramePr>
        <p:xfrm>
          <a:off x="4419601" y="2174875"/>
          <a:ext cx="4648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301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  <p:bldP spid="5" grpId="0" build="p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NAD /  Enrollment 84,907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9467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6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Southern Union / Enrollment 18,586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9160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93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Total Teachers </a:t>
            </a:r>
            <a:r>
              <a:rPr lang="en-US" b="1" smtClean="0">
                <a:solidFill>
                  <a:srgbClr val="FFFF00"/>
                </a:solidFill>
              </a:rPr>
              <a:t>in NAD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371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51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Total Teachers in SU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1724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79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206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Enrollment Report  2018-19 School Year</vt:lpstr>
      <vt:lpstr>PowerPoint Presentation</vt:lpstr>
      <vt:lpstr>Total Schools in NAD  2017 - 2018</vt:lpstr>
      <vt:lpstr>Total Schools in Southern Union 2017 - 2018</vt:lpstr>
      <vt:lpstr>NAD &amp; Southern Union Schools</vt:lpstr>
      <vt:lpstr>NAD /  Enrollment 84,907</vt:lpstr>
      <vt:lpstr>Southern Union / Enrollment 18,586</vt:lpstr>
      <vt:lpstr>Total Teachers in NAD</vt:lpstr>
      <vt:lpstr>Total Teachers in SU</vt:lpstr>
      <vt:lpstr>NAD – Schools by Size</vt:lpstr>
      <vt:lpstr>Southern Union - Schools by Size</vt:lpstr>
      <vt:lpstr>Boarding Schools in Southern Union - 5</vt:lpstr>
      <vt:lpstr>Florida</vt:lpstr>
      <vt:lpstr>29 Schools and 262 Teachers</vt:lpstr>
      <vt:lpstr>PREK-12 Enrollment Trends </vt:lpstr>
      <vt:lpstr>2018-19 PreK-12 Enrollment by Grade</vt:lpstr>
      <vt:lpstr>Grades K-12 Enrollment with Scholarships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UNION 2017 - 2018</dc:title>
  <dc:creator>George Carrazana</dc:creator>
  <cp:lastModifiedBy>Mel Wade</cp:lastModifiedBy>
  <cp:revision>129</cp:revision>
  <dcterms:created xsi:type="dcterms:W3CDTF">2018-05-16T18:01:30Z</dcterms:created>
  <dcterms:modified xsi:type="dcterms:W3CDTF">2019-01-24T15:13:23Z</dcterms:modified>
</cp:coreProperties>
</file>