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37"/>
  </p:notesMasterIdLst>
  <p:sldIdLst>
    <p:sldId id="256" r:id="rId3"/>
    <p:sldId id="291" r:id="rId4"/>
    <p:sldId id="266" r:id="rId5"/>
    <p:sldId id="321" r:id="rId6"/>
    <p:sldId id="261" r:id="rId7"/>
    <p:sldId id="301" r:id="rId8"/>
    <p:sldId id="328" r:id="rId9"/>
    <p:sldId id="313" r:id="rId10"/>
    <p:sldId id="293" r:id="rId11"/>
    <p:sldId id="302" r:id="rId12"/>
    <p:sldId id="311" r:id="rId13"/>
    <p:sldId id="339" r:id="rId14"/>
    <p:sldId id="310" r:id="rId15"/>
    <p:sldId id="329" r:id="rId16"/>
    <p:sldId id="330" r:id="rId17"/>
    <p:sldId id="331" r:id="rId18"/>
    <p:sldId id="305" r:id="rId19"/>
    <p:sldId id="309" r:id="rId20"/>
    <p:sldId id="332" r:id="rId21"/>
    <p:sldId id="334" r:id="rId22"/>
    <p:sldId id="333" r:id="rId23"/>
    <p:sldId id="335" r:id="rId24"/>
    <p:sldId id="336" r:id="rId25"/>
    <p:sldId id="344" r:id="rId26"/>
    <p:sldId id="338" r:id="rId27"/>
    <p:sldId id="343" r:id="rId28"/>
    <p:sldId id="340" r:id="rId29"/>
    <p:sldId id="341" r:id="rId30"/>
    <p:sldId id="342" r:id="rId31"/>
    <p:sldId id="324" r:id="rId32"/>
    <p:sldId id="314" r:id="rId33"/>
    <p:sldId id="316" r:id="rId34"/>
    <p:sldId id="317" r:id="rId35"/>
    <p:sldId id="32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BE3D42-F9DE-45DF-AF67-BAB85EC73FB5}">
          <p14:sldIdLst>
            <p14:sldId id="256"/>
            <p14:sldId id="291"/>
            <p14:sldId id="266"/>
            <p14:sldId id="321"/>
            <p14:sldId id="261"/>
            <p14:sldId id="301"/>
            <p14:sldId id="328"/>
            <p14:sldId id="313"/>
            <p14:sldId id="293"/>
            <p14:sldId id="302"/>
            <p14:sldId id="311"/>
            <p14:sldId id="339"/>
            <p14:sldId id="310"/>
            <p14:sldId id="329"/>
            <p14:sldId id="330"/>
            <p14:sldId id="331"/>
            <p14:sldId id="305"/>
            <p14:sldId id="309"/>
            <p14:sldId id="332"/>
            <p14:sldId id="334"/>
            <p14:sldId id="333"/>
            <p14:sldId id="335"/>
            <p14:sldId id="336"/>
            <p14:sldId id="344"/>
            <p14:sldId id="338"/>
            <p14:sldId id="343"/>
            <p14:sldId id="340"/>
            <p14:sldId id="341"/>
            <p14:sldId id="342"/>
            <p14:sldId id="324"/>
            <p14:sldId id="314"/>
            <p14:sldId id="316"/>
            <p14:sldId id="317"/>
            <p14:sldId id="327"/>
          </p14:sldIdLst>
        </p14:section>
        <p14:section name="Untitled Section" id="{F445A805-608E-47D1-8505-3060C9E54D4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3B7B7"/>
    <a:srgbClr val="251F35"/>
    <a:srgbClr val="091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95" autoAdjust="0"/>
  </p:normalViewPr>
  <p:slideViewPr>
    <p:cSldViewPr>
      <p:cViewPr varScale="1">
        <p:scale>
          <a:sx n="110" d="100"/>
          <a:sy n="110" d="100"/>
        </p:scale>
        <p:origin x="3264"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F139F-6542-4909-8FE3-06127C61E1A8}" type="datetimeFigureOut">
              <a:rPr lang="en-US" smtClean="0"/>
              <a:t>1/30/2020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78946-33C6-4C9E-91F4-EFF713053A7C}" type="slidenum">
              <a:rPr lang="en-US" smtClean="0"/>
              <a:t>‹#›</a:t>
            </a:fld>
            <a:endParaRPr lang="en-US"/>
          </a:p>
        </p:txBody>
      </p:sp>
    </p:spTree>
    <p:extLst>
      <p:ext uri="{BB962C8B-B14F-4D97-AF65-F5344CB8AC3E}">
        <p14:creationId xmlns:p14="http://schemas.microsoft.com/office/powerpoint/2010/main" val="200310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better</a:t>
            </a:r>
            <a:r>
              <a:rPr lang="en-US" baseline="0" dirty="0"/>
              <a:t> you understand the review process the better the end result.</a:t>
            </a:r>
          </a:p>
          <a:p>
            <a:endParaRPr lang="en-US" dirty="0"/>
          </a:p>
        </p:txBody>
      </p:sp>
      <p:sp>
        <p:nvSpPr>
          <p:cNvPr id="4" name="Slide Number Placeholder 3"/>
          <p:cNvSpPr>
            <a:spLocks noGrp="1"/>
          </p:cNvSpPr>
          <p:nvPr>
            <p:ph type="sldNum" sz="quarter" idx="10"/>
          </p:nvPr>
        </p:nvSpPr>
        <p:spPr/>
        <p:txBody>
          <a:bodyPr/>
          <a:lstStyle/>
          <a:p>
            <a:fld id="{B4B78946-33C6-4C9E-91F4-EFF713053A7C}" type="slidenum">
              <a:rPr lang="en-US" smtClean="0"/>
              <a:t>2</a:t>
            </a:fld>
            <a:endParaRPr lang="en-US"/>
          </a:p>
        </p:txBody>
      </p:sp>
    </p:spTree>
    <p:extLst>
      <p:ext uri="{BB962C8B-B14F-4D97-AF65-F5344CB8AC3E}">
        <p14:creationId xmlns:p14="http://schemas.microsoft.com/office/powerpoint/2010/main" val="2653073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cxnSp>
        <p:nvCxnSpPr>
          <p:cNvPr id="12" name="Straight Connector 11"/>
          <p:cNvCxnSpPr/>
          <p:nvPr userDrawn="1"/>
        </p:nvCxnSpPr>
        <p:spPr>
          <a:xfrm>
            <a:off x="-3628" y="2133600"/>
            <a:ext cx="9144000"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00" y="0"/>
            <a:ext cx="9151200" cy="13268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isky_tightrope_titl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257" y="210456"/>
            <a:ext cx="9144000" cy="5121275"/>
          </a:xfrm>
          <a:prstGeom prst="rect">
            <a:avLst/>
          </a:prstGeom>
        </p:spPr>
      </p:pic>
      <p:cxnSp>
        <p:nvCxnSpPr>
          <p:cNvPr id="14" name="Straight Connector 13"/>
          <p:cNvCxnSpPr/>
          <p:nvPr userDrawn="1"/>
        </p:nvCxnSpPr>
        <p:spPr>
          <a:xfrm>
            <a:off x="0" y="200681"/>
            <a:ext cx="9136800"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5345699"/>
            <a:ext cx="9136800"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66800" y="5265057"/>
            <a:ext cx="7772400" cy="933450"/>
          </a:xfrm>
        </p:spPr>
        <p:txBody>
          <a:bodyPr anchor="b">
            <a:normAutofit/>
          </a:bodyPr>
          <a:lstStyle>
            <a:lvl1pPr algn="r">
              <a:defRPr sz="3200">
                <a:solidFill>
                  <a:schemeClr val="tx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2438400" y="6052461"/>
            <a:ext cx="6400800" cy="685800"/>
          </a:xfrm>
        </p:spPr>
        <p:txBody>
          <a:bodyPr>
            <a:normAutofit/>
          </a:bodyPr>
          <a:lstStyle>
            <a:lvl1pPr marL="0" indent="0" algn="r">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4796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t>‹#›</a:t>
            </a:fld>
            <a:endParaRPr lang="en-US"/>
          </a:p>
        </p:txBody>
      </p:sp>
      <p:sp>
        <p:nvSpPr>
          <p:cNvPr id="5" name="Rectangle 4"/>
          <p:cNvSpPr/>
          <p:nvPr userDrawn="1"/>
        </p:nvSpPr>
        <p:spPr>
          <a:xfrm>
            <a:off x="0" y="-1"/>
            <a:ext cx="228600" cy="6854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63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
            <a:ext cx="2438400"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124200" y="304800"/>
            <a:ext cx="5562600" cy="6019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47800"/>
            <a:ext cx="2438400" cy="4876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a:p>
        </p:txBody>
      </p:sp>
      <p:sp>
        <p:nvSpPr>
          <p:cNvPr id="8" name="Rectangle 7"/>
          <p:cNvSpPr/>
          <p:nvPr userDrawn="1"/>
        </p:nvSpPr>
        <p:spPr>
          <a:xfrm>
            <a:off x="0" y="-1"/>
            <a:ext cx="228600" cy="6854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243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47244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0574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574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a:p>
        </p:txBody>
      </p:sp>
      <p:sp>
        <p:nvSpPr>
          <p:cNvPr id="8" name="Rectangle 7"/>
          <p:cNvSpPr/>
          <p:nvPr userDrawn="1"/>
        </p:nvSpPr>
        <p:spPr>
          <a:xfrm>
            <a:off x="0" y="-1"/>
            <a:ext cx="228600" cy="6854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60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15143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076411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182386"/>
            <a:ext cx="3048000" cy="23978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3657600" y="1219200"/>
            <a:ext cx="5029200" cy="2362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457200" y="3773186"/>
            <a:ext cx="3048000" cy="24752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3657600" y="3810000"/>
            <a:ext cx="5029200" cy="24384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2" name="Title 1"/>
          <p:cNvSpPr>
            <a:spLocks noGrp="1"/>
          </p:cNvSpPr>
          <p:nvPr>
            <p:ph type="title"/>
          </p:nvPr>
        </p:nvSpPr>
        <p:spPr>
          <a:xfrm>
            <a:off x="457200" y="274638"/>
            <a:ext cx="8229600" cy="792162"/>
          </a:xfrm>
        </p:spPr>
        <p:txBody>
          <a:bodyPr/>
          <a:lstStyle/>
          <a:p>
            <a:r>
              <a:rPr lang="en-US"/>
              <a:t>Click to edit Master title style</a:t>
            </a:r>
          </a:p>
        </p:txBody>
      </p:sp>
    </p:spTree>
    <p:extLst>
      <p:ext uri="{BB962C8B-B14F-4D97-AF65-F5344CB8AC3E}">
        <p14:creationId xmlns:p14="http://schemas.microsoft.com/office/powerpoint/2010/main" val="1228079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457201" y="3505200"/>
            <a:ext cx="25145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3314700" y="3505200"/>
            <a:ext cx="25145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6172199" y="3505200"/>
            <a:ext cx="25145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457201" y="1219200"/>
            <a:ext cx="251459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3314699" y="1219200"/>
            <a:ext cx="2514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6172200" y="1219200"/>
            <a:ext cx="2514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3" name="Title 1"/>
          <p:cNvSpPr>
            <a:spLocks noGrp="1"/>
          </p:cNvSpPr>
          <p:nvPr>
            <p:ph type="title"/>
          </p:nvPr>
        </p:nvSpPr>
        <p:spPr>
          <a:xfrm>
            <a:off x="457200" y="274638"/>
            <a:ext cx="6172200" cy="792162"/>
          </a:xfrm>
        </p:spPr>
        <p:txBody>
          <a:bodyPr/>
          <a:lstStyle/>
          <a:p>
            <a:r>
              <a:rPr lang="en-US"/>
              <a:t>Click to edit Master title style</a:t>
            </a:r>
          </a:p>
        </p:txBody>
      </p:sp>
    </p:spTree>
    <p:extLst>
      <p:ext uri="{BB962C8B-B14F-4D97-AF65-F5344CB8AC3E}">
        <p14:creationId xmlns:p14="http://schemas.microsoft.com/office/powerpoint/2010/main" val="399688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
        <p:nvSpPr>
          <p:cNvPr id="13" name="Rectangle 12"/>
          <p:cNvSpPr/>
          <p:nvPr userDrawn="1"/>
        </p:nvSpPr>
        <p:spPr>
          <a:xfrm>
            <a:off x="-7200" y="0"/>
            <a:ext cx="9151200" cy="13268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200681"/>
            <a:ext cx="9136800"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5345699"/>
            <a:ext cx="9136800"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66800" y="5265057"/>
            <a:ext cx="7772400" cy="933450"/>
          </a:xfrm>
        </p:spPr>
        <p:txBody>
          <a:bodyPr anchor="b">
            <a:normAutofit/>
          </a:bodyPr>
          <a:lstStyle>
            <a:lvl1pPr algn="r">
              <a:defRPr sz="3200">
                <a:solidFill>
                  <a:schemeClr val="tx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2438400" y="6052461"/>
            <a:ext cx="6400800" cy="685800"/>
          </a:xfrm>
        </p:spPr>
        <p:txBody>
          <a:bodyPr>
            <a:normAutofit/>
          </a:bodyPr>
          <a:lstStyle>
            <a:lvl1pPr marL="0" indent="0" algn="r">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0545"/>
            <a:ext cx="9144000" cy="5120640"/>
          </a:xfrm>
          <a:prstGeom prst="rect">
            <a:avLst/>
          </a:prstGeom>
        </p:spPr>
      </p:pic>
    </p:spTree>
    <p:extLst>
      <p:ext uri="{BB962C8B-B14F-4D97-AF65-F5344CB8AC3E}">
        <p14:creationId xmlns:p14="http://schemas.microsoft.com/office/powerpoint/2010/main" val="4161524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8400" cy="792162"/>
          </a:xfrm>
        </p:spPr>
        <p:txBody>
          <a:bodyPr/>
          <a:lstStyle/>
          <a:p>
            <a:r>
              <a:rPr lang="en-US"/>
              <a:t>Click to edit Master title style</a:t>
            </a:r>
          </a:p>
        </p:txBody>
      </p:sp>
      <p:sp>
        <p:nvSpPr>
          <p:cNvPr id="3" name="Content Placeholder 2"/>
          <p:cNvSpPr>
            <a:spLocks noGrp="1"/>
          </p:cNvSpPr>
          <p:nvPr>
            <p:ph idx="1"/>
          </p:nvPr>
        </p:nvSpPr>
        <p:spPr>
          <a:xfrm>
            <a:off x="457200" y="1066800"/>
            <a:ext cx="62484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cxnSp>
        <p:nvCxnSpPr>
          <p:cNvPr id="7" name="Straight Connector 6"/>
          <p:cNvCxnSpPr/>
          <p:nvPr userDrawn="1"/>
        </p:nvCxnSpPr>
        <p:spPr>
          <a:xfrm flipV="1">
            <a:off x="6778170" y="-3629"/>
            <a:ext cx="0" cy="6937829"/>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9079593" y="-3630"/>
            <a:ext cx="0" cy="6937829"/>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6622" y="-2"/>
            <a:ext cx="2285714" cy="6857143"/>
          </a:xfrm>
          <a:prstGeom prst="rect">
            <a:avLst/>
          </a:prstGeom>
        </p:spPr>
      </p:pic>
    </p:spTree>
    <p:extLst>
      <p:ext uri="{BB962C8B-B14F-4D97-AF65-F5344CB8AC3E}">
        <p14:creationId xmlns:p14="http://schemas.microsoft.com/office/powerpoint/2010/main" val="4179260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64901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risky_tightrope_slide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778170" y="0"/>
            <a:ext cx="2286000" cy="6858000"/>
          </a:xfrm>
          <a:prstGeom prst="rect">
            <a:avLst/>
          </a:prstGeom>
        </p:spPr>
      </p:pic>
      <p:sp>
        <p:nvSpPr>
          <p:cNvPr id="2" name="Title 1"/>
          <p:cNvSpPr>
            <a:spLocks noGrp="1"/>
          </p:cNvSpPr>
          <p:nvPr>
            <p:ph type="title"/>
          </p:nvPr>
        </p:nvSpPr>
        <p:spPr>
          <a:xfrm>
            <a:off x="457200" y="274638"/>
            <a:ext cx="6248400" cy="792162"/>
          </a:xfrm>
        </p:spPr>
        <p:txBody>
          <a:bodyPr/>
          <a:lstStyle/>
          <a:p>
            <a:r>
              <a:rPr lang="en-US"/>
              <a:t>Click to edit Master title style</a:t>
            </a:r>
          </a:p>
        </p:txBody>
      </p:sp>
      <p:sp>
        <p:nvSpPr>
          <p:cNvPr id="3" name="Content Placeholder 2"/>
          <p:cNvSpPr>
            <a:spLocks noGrp="1"/>
          </p:cNvSpPr>
          <p:nvPr>
            <p:ph idx="1"/>
          </p:nvPr>
        </p:nvSpPr>
        <p:spPr>
          <a:xfrm>
            <a:off x="457200" y="1066800"/>
            <a:ext cx="62484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cxnSp>
        <p:nvCxnSpPr>
          <p:cNvPr id="7" name="Straight Connector 6"/>
          <p:cNvCxnSpPr/>
          <p:nvPr userDrawn="1"/>
        </p:nvCxnSpPr>
        <p:spPr>
          <a:xfrm flipV="1">
            <a:off x="6778170" y="-3629"/>
            <a:ext cx="0" cy="6937829"/>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9079593" y="-3630"/>
            <a:ext cx="0" cy="6937829"/>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92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1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1/30/2020</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7"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a:t>Click to edit Master title style</a:t>
            </a: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779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1/30/2020</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7"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a:t>Click to edit Master title style</a:t>
            </a:r>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271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4167187"/>
            <a:ext cx="70866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620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769591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038600"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a:p>
        </p:txBody>
      </p:sp>
      <p:sp>
        <p:nvSpPr>
          <p:cNvPr id="8" name="Rectangle 7"/>
          <p:cNvSpPr/>
          <p:nvPr userDrawn="1"/>
        </p:nvSpPr>
        <p:spPr>
          <a:xfrm>
            <a:off x="0" y="-1"/>
            <a:ext cx="228600" cy="6854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775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2838"/>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112838"/>
            <a:ext cx="396395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1828800"/>
            <a:ext cx="3963957"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AA8B-2E7A-4BBC-8FDE-CA7CF71DD330}" type="slidenum">
              <a:rPr lang="en-US" smtClean="0"/>
              <a:t>‹#›</a:t>
            </a:fld>
            <a:endParaRPr lang="en-US"/>
          </a:p>
        </p:txBody>
      </p:sp>
      <p:sp>
        <p:nvSpPr>
          <p:cNvPr id="10" name="Title 1"/>
          <p:cNvSpPr>
            <a:spLocks noGrp="1"/>
          </p:cNvSpPr>
          <p:nvPr>
            <p:ph type="title"/>
          </p:nvPr>
        </p:nvSpPr>
        <p:spPr>
          <a:xfrm>
            <a:off x="457200" y="274638"/>
            <a:ext cx="8153400" cy="792162"/>
          </a:xfrm>
        </p:spPr>
        <p:txBody>
          <a:bodyPr/>
          <a:lstStyle/>
          <a:p>
            <a:r>
              <a:rPr lang="en-US" dirty="0"/>
              <a:t>Click to edit Master title style</a:t>
            </a:r>
          </a:p>
        </p:txBody>
      </p:sp>
    </p:spTree>
    <p:extLst>
      <p:ext uri="{BB962C8B-B14F-4D97-AF65-F5344CB8AC3E}">
        <p14:creationId xmlns:p14="http://schemas.microsoft.com/office/powerpoint/2010/main" val="1140288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7948D-65B7-4FEC-80B5-36D7629B101D}"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88013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t>‹#›</a:t>
            </a:fld>
            <a:endParaRPr lang="en-US"/>
          </a:p>
        </p:txBody>
      </p:sp>
      <p:sp>
        <p:nvSpPr>
          <p:cNvPr id="5" name="Rectangle 4"/>
          <p:cNvSpPr/>
          <p:nvPr userDrawn="1"/>
        </p:nvSpPr>
        <p:spPr>
          <a:xfrm>
            <a:off x="0" y="-1"/>
            <a:ext cx="228600" cy="6854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997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
            <a:ext cx="2438400"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124200" y="304800"/>
            <a:ext cx="5562600" cy="6019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47800"/>
            <a:ext cx="2438400" cy="4876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a:p>
        </p:txBody>
      </p:sp>
      <p:sp>
        <p:nvSpPr>
          <p:cNvPr id="8" name="Rectangle 7"/>
          <p:cNvSpPr/>
          <p:nvPr userDrawn="1"/>
        </p:nvSpPr>
        <p:spPr>
          <a:xfrm>
            <a:off x="0" y="-1"/>
            <a:ext cx="228600" cy="6854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330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47244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0574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574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a:p>
        </p:txBody>
      </p:sp>
      <p:sp>
        <p:nvSpPr>
          <p:cNvPr id="8" name="Rectangle 7"/>
          <p:cNvSpPr/>
          <p:nvPr userDrawn="1"/>
        </p:nvSpPr>
        <p:spPr>
          <a:xfrm>
            <a:off x="0" y="-1"/>
            <a:ext cx="228600" cy="6854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14810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552632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151130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962400" y="15240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7" name="Text Placeholder 8"/>
          <p:cNvSpPr>
            <a:spLocks noGrp="1"/>
          </p:cNvSpPr>
          <p:nvPr>
            <p:ph type="body" sz="quarter" idx="16"/>
          </p:nvPr>
        </p:nvSpPr>
        <p:spPr>
          <a:xfrm>
            <a:off x="3962400" y="23622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8" name="Text Placeholder 8"/>
          <p:cNvSpPr>
            <a:spLocks noGrp="1"/>
          </p:cNvSpPr>
          <p:nvPr>
            <p:ph type="body" sz="quarter" idx="17"/>
          </p:nvPr>
        </p:nvSpPr>
        <p:spPr>
          <a:xfrm>
            <a:off x="3962400" y="32004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12" name="Text Placeholder 8"/>
          <p:cNvSpPr>
            <a:spLocks noGrp="1"/>
          </p:cNvSpPr>
          <p:nvPr>
            <p:ph type="body" sz="quarter" idx="18"/>
          </p:nvPr>
        </p:nvSpPr>
        <p:spPr>
          <a:xfrm>
            <a:off x="3962400" y="40386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10" name="Title 1"/>
          <p:cNvSpPr>
            <a:spLocks noGrp="1"/>
          </p:cNvSpPr>
          <p:nvPr>
            <p:ph type="title"/>
          </p:nvPr>
        </p:nvSpPr>
        <p:spPr>
          <a:xfrm>
            <a:off x="457200" y="274638"/>
            <a:ext cx="8153400" cy="792162"/>
          </a:xfrm>
        </p:spPr>
        <p:txBody>
          <a:bodyPr/>
          <a:lstStyle/>
          <a:p>
            <a:r>
              <a:rPr lang="en-US" dirty="0"/>
              <a:t>Click to edit Master title style</a:t>
            </a:r>
          </a:p>
        </p:txBody>
      </p:sp>
    </p:spTree>
    <p:extLst>
      <p:ext uri="{BB962C8B-B14F-4D97-AF65-F5344CB8AC3E}">
        <p14:creationId xmlns:p14="http://schemas.microsoft.com/office/powerpoint/2010/main" val="4151929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182386"/>
            <a:ext cx="3048000" cy="23978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3657600" y="1219200"/>
            <a:ext cx="5029200" cy="2362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457200" y="3773186"/>
            <a:ext cx="3048000" cy="24752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3657600" y="3810000"/>
            <a:ext cx="5029200" cy="24384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2" name="Title 1"/>
          <p:cNvSpPr>
            <a:spLocks noGrp="1"/>
          </p:cNvSpPr>
          <p:nvPr>
            <p:ph type="title"/>
          </p:nvPr>
        </p:nvSpPr>
        <p:spPr>
          <a:xfrm>
            <a:off x="457200" y="274638"/>
            <a:ext cx="8229600" cy="792162"/>
          </a:xfrm>
        </p:spPr>
        <p:txBody>
          <a:bodyPr/>
          <a:lstStyle/>
          <a:p>
            <a:r>
              <a:rPr lang="en-US"/>
              <a:t>Click to edit Master title style</a:t>
            </a:r>
          </a:p>
        </p:txBody>
      </p:sp>
    </p:spTree>
    <p:extLst>
      <p:ext uri="{BB962C8B-B14F-4D97-AF65-F5344CB8AC3E}">
        <p14:creationId xmlns:p14="http://schemas.microsoft.com/office/powerpoint/2010/main" val="66978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457201" y="3505200"/>
            <a:ext cx="25145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3314700" y="3505200"/>
            <a:ext cx="25145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6172199" y="3505200"/>
            <a:ext cx="25145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457201" y="1219200"/>
            <a:ext cx="251459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3314699" y="1219200"/>
            <a:ext cx="2514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6172200" y="1219200"/>
            <a:ext cx="2514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3" name="Title 1"/>
          <p:cNvSpPr>
            <a:spLocks noGrp="1"/>
          </p:cNvSpPr>
          <p:nvPr>
            <p:ph type="title"/>
          </p:nvPr>
        </p:nvSpPr>
        <p:spPr>
          <a:xfrm>
            <a:off x="457200" y="274638"/>
            <a:ext cx="6172200" cy="792162"/>
          </a:xfrm>
        </p:spPr>
        <p:txBody>
          <a:bodyPr/>
          <a:lstStyle/>
          <a:p>
            <a:r>
              <a:rPr lang="en-US"/>
              <a:t>Click to edit Master title style</a:t>
            </a:r>
          </a:p>
        </p:txBody>
      </p:sp>
    </p:spTree>
    <p:extLst>
      <p:ext uri="{BB962C8B-B14F-4D97-AF65-F5344CB8AC3E}">
        <p14:creationId xmlns:p14="http://schemas.microsoft.com/office/powerpoint/2010/main" val="395749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1/30/2020</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7"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a:t>Click to edit Master title style</a:t>
            </a: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89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1/30/2020</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7"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a:t>Click to edit Master title style</a:t>
            </a:r>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0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4167187"/>
            <a:ext cx="70866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620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2991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038600"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a:p>
        </p:txBody>
      </p:sp>
      <p:sp>
        <p:nvSpPr>
          <p:cNvPr id="8" name="Rectangle 7"/>
          <p:cNvSpPr/>
          <p:nvPr userDrawn="1"/>
        </p:nvSpPr>
        <p:spPr>
          <a:xfrm>
            <a:off x="0" y="-1"/>
            <a:ext cx="228600" cy="6854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03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2838"/>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112838"/>
            <a:ext cx="396395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1828800"/>
            <a:ext cx="3963957"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AA8B-2E7A-4BBC-8FDE-CA7CF71DD330}" type="slidenum">
              <a:rPr lang="en-US" smtClean="0"/>
              <a:t>‹#›</a:t>
            </a:fld>
            <a:endParaRPr lang="en-US"/>
          </a:p>
        </p:txBody>
      </p:sp>
      <p:sp>
        <p:nvSpPr>
          <p:cNvPr id="10" name="Title 1"/>
          <p:cNvSpPr>
            <a:spLocks noGrp="1"/>
          </p:cNvSpPr>
          <p:nvPr>
            <p:ph type="title"/>
          </p:nvPr>
        </p:nvSpPr>
        <p:spPr>
          <a:xfrm>
            <a:off x="457200" y="274638"/>
            <a:ext cx="8153400" cy="792162"/>
          </a:xfrm>
        </p:spPr>
        <p:txBody>
          <a:bodyPr/>
          <a:lstStyle/>
          <a:p>
            <a:r>
              <a:rPr lang="en-US" dirty="0"/>
              <a:t>Click to edit Master title style</a:t>
            </a:r>
          </a:p>
        </p:txBody>
      </p:sp>
    </p:spTree>
    <p:extLst>
      <p:ext uri="{BB962C8B-B14F-4D97-AF65-F5344CB8AC3E}">
        <p14:creationId xmlns:p14="http://schemas.microsoft.com/office/powerpoint/2010/main" val="33214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7948D-65B7-4FEC-80B5-36D7629B101D}"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31420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86000">
              <a:schemeClr val="bg1">
                <a:lumMod val="95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066800"/>
            <a:ext cx="82296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12" name="Rectangle 11"/>
          <p:cNvSpPr/>
          <p:nvPr userDrawn="1"/>
        </p:nvSpPr>
        <p:spPr>
          <a:xfrm>
            <a:off x="0" y="-1"/>
            <a:ext cx="228600" cy="6854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963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3" r:id="rId4"/>
    <p:sldLayoutId id="214748368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1" r:id="rId15"/>
    <p:sldLayoutId id="2147483662" r:id="rId16"/>
  </p:sldLayoutIdLst>
  <p:txStyles>
    <p:titleStyle>
      <a:lvl1pPr algn="l" defTabSz="914400" rtl="0" eaLnBrk="1" latinLnBrk="0" hangingPunct="1">
        <a:spcBef>
          <a:spcPct val="0"/>
        </a:spcBef>
        <a:buNone/>
        <a:defRPr sz="3200" kern="1200">
          <a:solidFill>
            <a:schemeClr val="tx2">
              <a:lumMod val="75000"/>
            </a:schemeClr>
          </a:solidFill>
          <a:latin typeface="+mj-lt"/>
          <a:ea typeface="+mj-ea"/>
          <a:cs typeface="+mj-cs"/>
        </a:defRPr>
      </a:lvl1pPr>
    </p:titleStyle>
    <p:bodyStyle>
      <a:lvl1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86000">
              <a:schemeClr val="bg1">
                <a:lumMod val="95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066800"/>
            <a:ext cx="82296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12" name="Rectangle 11"/>
          <p:cNvSpPr/>
          <p:nvPr userDrawn="1"/>
        </p:nvSpPr>
        <p:spPr>
          <a:xfrm>
            <a:off x="0" y="-1"/>
            <a:ext cx="228600" cy="6854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2360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xStyles>
    <p:titleStyle>
      <a:lvl1pPr algn="l" defTabSz="914400" rtl="0" eaLnBrk="1" latinLnBrk="0" hangingPunct="1">
        <a:spcBef>
          <a:spcPct val="0"/>
        </a:spcBef>
        <a:buNone/>
        <a:defRPr sz="3200" kern="1200">
          <a:solidFill>
            <a:schemeClr val="tx2">
              <a:lumMod val="75000"/>
            </a:schemeClr>
          </a:solidFill>
          <a:latin typeface="+mj-lt"/>
          <a:ea typeface="+mj-ea"/>
          <a:cs typeface="+mj-cs"/>
        </a:defRPr>
      </a:lvl1pPr>
    </p:titleStyle>
    <p:bodyStyle>
      <a:lvl1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solidFill>
                  <a:schemeClr val="accent1">
                    <a:lumMod val="75000"/>
                  </a:schemeClr>
                </a:solidFill>
              </a:rPr>
              <a:t>The School Audit Process </a:t>
            </a:r>
            <a:endParaRPr lang="en-US" sz="3600" dirty="0">
              <a:solidFill>
                <a:schemeClr val="accent1">
                  <a:lumMod val="75000"/>
                </a:schemeClr>
              </a:solidFill>
            </a:endParaRPr>
          </a:p>
        </p:txBody>
      </p:sp>
      <p:sp>
        <p:nvSpPr>
          <p:cNvPr id="3" name="TextBox 2"/>
          <p:cNvSpPr txBox="1"/>
          <p:nvPr/>
        </p:nvSpPr>
        <p:spPr>
          <a:xfrm>
            <a:off x="457200" y="685800"/>
            <a:ext cx="5334000" cy="707886"/>
          </a:xfrm>
          <a:prstGeom prst="rect">
            <a:avLst/>
          </a:prstGeom>
          <a:noFill/>
        </p:spPr>
        <p:txBody>
          <a:bodyPr wrap="square" rtlCol="0">
            <a:spAutoFit/>
          </a:bodyPr>
          <a:lstStyle/>
          <a:p>
            <a:r>
              <a:rPr lang="en-US" sz="4000" dirty="0" smtClean="0"/>
              <a:t>AUDIT SURVIVAL GUIDE</a:t>
            </a:r>
            <a:endParaRPr lang="en-US" sz="4000" dirty="0"/>
          </a:p>
        </p:txBody>
      </p:sp>
    </p:spTree>
    <p:extLst>
      <p:ext uri="{BB962C8B-B14F-4D97-AF65-F5344CB8AC3E}">
        <p14:creationId xmlns:p14="http://schemas.microsoft.com/office/powerpoint/2010/main" val="2477459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947"/>
            <a:ext cx="2590800" cy="762000"/>
          </a:xfrm>
        </p:spPr>
        <p:txBody>
          <a:bodyPr>
            <a:normAutofit/>
          </a:bodyPr>
          <a:lstStyle/>
          <a:p>
            <a:r>
              <a:rPr lang="en-US" sz="3600" b="1" dirty="0" smtClean="0">
                <a:solidFill>
                  <a:schemeClr val="accent2">
                    <a:lumMod val="50000"/>
                  </a:schemeClr>
                </a:solidFill>
                <a:ea typeface="+mn-ea"/>
                <a:cs typeface="+mn-cs"/>
              </a:rPr>
              <a:t>Banking</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457200" y="1058091"/>
            <a:ext cx="5181600" cy="5571309"/>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SzPct val="70000"/>
              <a:buNone/>
            </a:pPr>
            <a:r>
              <a:rPr lang="en-US" sz="4300" dirty="0">
                <a:solidFill>
                  <a:schemeClr val="accent1">
                    <a:lumMod val="75000"/>
                  </a:schemeClr>
                </a:solidFill>
              </a:rPr>
              <a:t>TEST	</a:t>
            </a:r>
          </a:p>
          <a:p>
            <a:pPr>
              <a:lnSpc>
                <a:spcPct val="110000"/>
              </a:lnSpc>
              <a:buSzPct val="70000"/>
              <a:buFont typeface="Wingdings" pitchFamily="2" charset="2"/>
              <a:buChar char="Ø"/>
            </a:pPr>
            <a:r>
              <a:rPr lang="en-US" sz="4300" dirty="0">
                <a:solidFill>
                  <a:schemeClr val="accent1">
                    <a:lumMod val="75000"/>
                  </a:schemeClr>
                </a:solidFill>
              </a:rPr>
              <a:t>Are bank accounts reconciled every month?</a:t>
            </a:r>
          </a:p>
          <a:p>
            <a:pPr>
              <a:lnSpc>
                <a:spcPct val="110000"/>
              </a:lnSpc>
              <a:buSzPct val="70000"/>
              <a:buFont typeface="Wingdings" pitchFamily="2" charset="2"/>
              <a:buChar char="Ø"/>
            </a:pPr>
            <a:r>
              <a:rPr lang="en-US" sz="4300" dirty="0">
                <a:solidFill>
                  <a:schemeClr val="accent1">
                    <a:lumMod val="75000"/>
                  </a:schemeClr>
                </a:solidFill>
              </a:rPr>
              <a:t>Does the reconciliation ending balance match the bank balance?</a:t>
            </a:r>
          </a:p>
          <a:p>
            <a:pPr>
              <a:lnSpc>
                <a:spcPct val="110000"/>
              </a:lnSpc>
              <a:buSzPct val="70000"/>
              <a:buFont typeface="Wingdings" pitchFamily="2" charset="2"/>
              <a:buChar char="Ø"/>
            </a:pPr>
            <a:r>
              <a:rPr lang="en-US" sz="4300" dirty="0">
                <a:solidFill>
                  <a:schemeClr val="accent1">
                    <a:lumMod val="75000"/>
                  </a:schemeClr>
                </a:solidFill>
              </a:rPr>
              <a:t>Are there stale deposits or checks over 6 months?</a:t>
            </a:r>
          </a:p>
          <a:p>
            <a:pPr>
              <a:lnSpc>
                <a:spcPct val="110000"/>
              </a:lnSpc>
              <a:buSzPct val="70000"/>
              <a:buFont typeface="Wingdings" pitchFamily="2" charset="2"/>
              <a:buChar char="Ø"/>
            </a:pPr>
            <a:r>
              <a:rPr lang="en-US" sz="4300" dirty="0">
                <a:solidFill>
                  <a:schemeClr val="accent1">
                    <a:lumMod val="75000"/>
                  </a:schemeClr>
                </a:solidFill>
              </a:rPr>
              <a:t>Who are the signers on the bank accounts?</a:t>
            </a:r>
          </a:p>
          <a:p>
            <a:pPr>
              <a:lnSpc>
                <a:spcPct val="110000"/>
              </a:lnSpc>
              <a:buSzPct val="70000"/>
              <a:buFont typeface="Wingdings" pitchFamily="2" charset="2"/>
              <a:buChar char="Ø"/>
            </a:pPr>
            <a:r>
              <a:rPr lang="en-US" sz="4300" dirty="0">
                <a:solidFill>
                  <a:schemeClr val="accent1">
                    <a:lumMod val="75000"/>
                  </a:schemeClr>
                </a:solidFill>
              </a:rPr>
              <a:t>Is there a debit/credit card? Who has possession?</a:t>
            </a:r>
          </a:p>
          <a:p>
            <a:pPr>
              <a:lnSpc>
                <a:spcPct val="90000"/>
              </a:lnSpc>
              <a:buSzPct val="70000"/>
              <a:buFont typeface="Wingdings" pitchFamily="2" charset="2"/>
              <a:buChar char="Ø"/>
            </a:pPr>
            <a:endParaRPr lang="en-US" altLang="en-US" sz="3600" dirty="0">
              <a:solidFill>
                <a:srgbClr val="0070C0"/>
              </a:solidFill>
            </a:endParaRP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867400" y="3276600"/>
            <a:ext cx="2962729"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sz="3000" dirty="0">
                <a:solidFill>
                  <a:schemeClr val="accent1">
                    <a:lumMod val="75000"/>
                  </a:schemeClr>
                </a:solidFill>
              </a:rPr>
              <a:t>DOCUMENTS</a:t>
            </a:r>
          </a:p>
          <a:p>
            <a:pPr>
              <a:lnSpc>
                <a:spcPct val="90000"/>
              </a:lnSpc>
              <a:buSzPct val="70000"/>
              <a:buFont typeface="Wingdings" pitchFamily="2" charset="2"/>
              <a:buChar char="Ø"/>
            </a:pPr>
            <a:r>
              <a:rPr lang="en-US" altLang="en-US" sz="3000" dirty="0">
                <a:solidFill>
                  <a:schemeClr val="accent1">
                    <a:lumMod val="75000"/>
                  </a:schemeClr>
                </a:solidFill>
              </a:rPr>
              <a:t>Bank Statements</a:t>
            </a:r>
          </a:p>
          <a:p>
            <a:pPr>
              <a:lnSpc>
                <a:spcPct val="90000"/>
              </a:lnSpc>
              <a:buSzPct val="70000"/>
              <a:buFont typeface="Wingdings" pitchFamily="2" charset="2"/>
              <a:buChar char="Ø"/>
            </a:pPr>
            <a:r>
              <a:rPr lang="en-US" altLang="en-US" sz="3000" dirty="0">
                <a:solidFill>
                  <a:schemeClr val="accent1">
                    <a:lumMod val="75000"/>
                  </a:schemeClr>
                </a:solidFill>
              </a:rPr>
              <a:t>Reconciliations</a:t>
            </a:r>
          </a:p>
          <a:p>
            <a:pPr>
              <a:lnSpc>
                <a:spcPct val="90000"/>
              </a:lnSpc>
              <a:buSzPct val="70000"/>
              <a:buFont typeface="Wingdings" pitchFamily="2" charset="2"/>
              <a:buChar char="Ø"/>
            </a:pPr>
            <a:endParaRPr lang="en-US" altLang="en-US" dirty="0" smtClean="0">
              <a:solidFill>
                <a:srgbClr val="0070C0"/>
              </a:solidFill>
            </a:endParaRPr>
          </a:p>
          <a:p>
            <a:pPr>
              <a:lnSpc>
                <a:spcPct val="90000"/>
              </a:lnSpc>
              <a:buSzPct val="70000"/>
              <a:buFont typeface="Wingdings" pitchFamily="2" charset="2"/>
              <a:buChar char="Ø"/>
            </a:pPr>
            <a:endParaRPr lang="en-US" altLang="en-US" sz="3600" dirty="0">
              <a:solidFill>
                <a:srgbClr val="0070C0"/>
              </a:solidFill>
            </a:endParaRPr>
          </a:p>
        </p:txBody>
      </p:sp>
      <p:pic>
        <p:nvPicPr>
          <p:cNvPr id="4100" name="Picture 4" descr="http://ppt-lt.crystalgraphics.com/lt_dollar02_am_25_powerpoint_templates_title_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2029" y="381001"/>
            <a:ext cx="2336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29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609600"/>
          </a:xfrm>
        </p:spPr>
        <p:txBody>
          <a:bodyPr>
            <a:noAutofit/>
          </a:bodyPr>
          <a:lstStyle/>
          <a:p>
            <a:r>
              <a:rPr lang="en-US" sz="3600" b="1" dirty="0" smtClean="0">
                <a:solidFill>
                  <a:schemeClr val="accent2">
                    <a:lumMod val="50000"/>
                  </a:schemeClr>
                </a:solidFill>
                <a:ea typeface="+mn-ea"/>
                <a:cs typeface="+mn-cs"/>
              </a:rPr>
              <a:t>Restricted Funds</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457200" y="1066800"/>
            <a:ext cx="4648200"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p>
          <a:p>
            <a:pPr>
              <a:lnSpc>
                <a:spcPct val="90000"/>
              </a:lnSpc>
              <a:buSzPct val="70000"/>
              <a:buFont typeface="Wingdings" pitchFamily="2" charset="2"/>
              <a:buChar char="Ø"/>
            </a:pPr>
            <a:r>
              <a:rPr lang="en-US" altLang="en-US" sz="3600" dirty="0" smtClean="0">
                <a:solidFill>
                  <a:schemeClr val="accent1">
                    <a:lumMod val="75000"/>
                  </a:schemeClr>
                </a:solidFill>
              </a:rPr>
              <a:t>Are the funds collected for a specific purpose used only for that purpose? </a:t>
            </a:r>
            <a:endParaRPr lang="en-US" altLang="en-US" sz="3600" dirty="0">
              <a:solidFill>
                <a:schemeClr val="accent1">
                  <a:lumMod val="75000"/>
                </a:schemeClr>
              </a:solidFill>
            </a:endParaRP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562600" y="1058091"/>
            <a:ext cx="2667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smtClean="0">
                <a:solidFill>
                  <a:schemeClr val="accent1">
                    <a:lumMod val="75000"/>
                  </a:schemeClr>
                </a:solidFill>
              </a:rPr>
              <a:t>Financial Documents</a:t>
            </a:r>
          </a:p>
          <a:p>
            <a:pPr>
              <a:lnSpc>
                <a:spcPct val="90000"/>
              </a:lnSpc>
              <a:buSzPct val="70000"/>
              <a:buFont typeface="Wingdings" pitchFamily="2" charset="2"/>
              <a:buChar char="Ø"/>
            </a:pPr>
            <a:r>
              <a:rPr lang="en-US" altLang="en-US" sz="3600" dirty="0" smtClean="0">
                <a:solidFill>
                  <a:schemeClr val="accent1">
                    <a:lumMod val="75000"/>
                  </a:schemeClr>
                </a:solidFill>
              </a:rPr>
              <a:t>Board Meeting Minutes</a:t>
            </a:r>
          </a:p>
        </p:txBody>
      </p:sp>
      <p:pic>
        <p:nvPicPr>
          <p:cNvPr id="13314" name="Picture 2" descr="http://www.limeconnect.com/imgLib/20140804_present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038600"/>
            <a:ext cx="2209800" cy="156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92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685800"/>
          </a:xfrm>
        </p:spPr>
        <p:txBody>
          <a:bodyPr>
            <a:normAutofit/>
          </a:bodyPr>
          <a:lstStyle/>
          <a:p>
            <a:r>
              <a:rPr lang="en-US" sz="3600" b="1" dirty="0" smtClean="0">
                <a:solidFill>
                  <a:schemeClr val="accent2">
                    <a:lumMod val="50000"/>
                  </a:schemeClr>
                </a:solidFill>
                <a:ea typeface="+mn-ea"/>
                <a:cs typeface="+mn-cs"/>
              </a:rPr>
              <a:t>Other Funds</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457200" y="1066800"/>
            <a:ext cx="4648200"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p>
          <a:p>
            <a:pPr>
              <a:lnSpc>
                <a:spcPct val="90000"/>
              </a:lnSpc>
              <a:buSzPct val="70000"/>
              <a:buFont typeface="Wingdings" pitchFamily="2" charset="2"/>
              <a:buChar char="Ø"/>
            </a:pPr>
            <a:r>
              <a:rPr lang="en-US" altLang="en-US" sz="3600" dirty="0" smtClean="0">
                <a:solidFill>
                  <a:schemeClr val="accent1">
                    <a:lumMod val="75000"/>
                  </a:schemeClr>
                </a:solidFill>
              </a:rPr>
              <a:t>Is the school registering all income, including  but not limited to fund raisings and other donations? </a:t>
            </a:r>
          </a:p>
          <a:p>
            <a:pPr>
              <a:lnSpc>
                <a:spcPct val="90000"/>
              </a:lnSpc>
              <a:buSzPct val="70000"/>
              <a:buFont typeface="Wingdings" pitchFamily="2" charset="2"/>
              <a:buChar char="Ø"/>
            </a:pPr>
            <a:r>
              <a:rPr lang="en-US" altLang="en-US" sz="3600" dirty="0" smtClean="0">
                <a:solidFill>
                  <a:schemeClr val="accent1">
                    <a:lumMod val="75000"/>
                  </a:schemeClr>
                </a:solidFill>
              </a:rPr>
              <a:t>After School</a:t>
            </a:r>
          </a:p>
          <a:p>
            <a:pPr>
              <a:lnSpc>
                <a:spcPct val="90000"/>
              </a:lnSpc>
              <a:buSzPct val="70000"/>
              <a:buFont typeface="Wingdings" pitchFamily="2" charset="2"/>
              <a:buChar char="Ø"/>
            </a:pPr>
            <a:r>
              <a:rPr lang="en-US" altLang="en-US" sz="3600" dirty="0" smtClean="0">
                <a:solidFill>
                  <a:schemeClr val="accent1">
                    <a:lumMod val="75000"/>
                  </a:schemeClr>
                </a:solidFill>
              </a:rPr>
              <a:t>Pre-K program</a:t>
            </a: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562600" y="3667126"/>
            <a:ext cx="2667000" cy="2648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smtClean="0">
                <a:solidFill>
                  <a:schemeClr val="accent1">
                    <a:lumMod val="75000"/>
                  </a:schemeClr>
                </a:solidFill>
              </a:rPr>
              <a:t>Account Journal</a:t>
            </a:r>
            <a:endParaRPr lang="en-US" altLang="en-US" sz="3600" dirty="0">
              <a:solidFill>
                <a:schemeClr val="accent1">
                  <a:lumMod val="75000"/>
                </a:schemeClr>
              </a:solidFill>
            </a:endParaRPr>
          </a:p>
        </p:txBody>
      </p:sp>
      <p:pic>
        <p:nvPicPr>
          <p:cNvPr id="21506" name="Picture 2" descr="http://worldartsme.com/images/church-collection-plate-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480" y="533400"/>
            <a:ext cx="34290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31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677091"/>
          </a:xfrm>
        </p:spPr>
        <p:txBody>
          <a:bodyPr>
            <a:normAutofit/>
          </a:bodyPr>
          <a:lstStyle/>
          <a:p>
            <a:r>
              <a:rPr lang="en-US" sz="3600" b="1" dirty="0" smtClean="0">
                <a:solidFill>
                  <a:schemeClr val="accent2">
                    <a:lumMod val="50000"/>
                  </a:schemeClr>
                </a:solidFill>
                <a:ea typeface="+mn-ea"/>
                <a:cs typeface="+mn-cs"/>
              </a:rPr>
              <a:t>FINANCES</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457199" y="1066800"/>
            <a:ext cx="4654731"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p>
          <a:p>
            <a:pPr>
              <a:lnSpc>
                <a:spcPct val="90000"/>
              </a:lnSpc>
              <a:buSzPct val="70000"/>
              <a:buFont typeface="Wingdings" pitchFamily="2" charset="2"/>
              <a:buChar char="Ø"/>
            </a:pPr>
            <a:r>
              <a:rPr lang="en-US" altLang="en-US" sz="3600" dirty="0" smtClean="0">
                <a:solidFill>
                  <a:schemeClr val="accent1">
                    <a:lumMod val="75000"/>
                  </a:schemeClr>
                </a:solidFill>
              </a:rPr>
              <a:t>Are the financial documents correct?</a:t>
            </a:r>
          </a:p>
          <a:p>
            <a:pPr>
              <a:lnSpc>
                <a:spcPct val="90000"/>
              </a:lnSpc>
              <a:buSzPct val="70000"/>
              <a:buFont typeface="Wingdings" pitchFamily="2" charset="2"/>
              <a:buChar char="Ø"/>
            </a:pPr>
            <a:r>
              <a:rPr lang="en-US" altLang="en-US" sz="3600" dirty="0" smtClean="0">
                <a:solidFill>
                  <a:schemeClr val="accent1">
                    <a:lumMod val="75000"/>
                  </a:schemeClr>
                </a:solidFill>
              </a:rPr>
              <a:t>Are the financial documents presented to the school </a:t>
            </a:r>
            <a:r>
              <a:rPr lang="en-US" altLang="en-US" sz="3600" dirty="0" smtClean="0">
                <a:solidFill>
                  <a:schemeClr val="accent1">
                    <a:lumMod val="75000"/>
                  </a:schemeClr>
                </a:solidFill>
              </a:rPr>
              <a:t>board </a:t>
            </a:r>
            <a:r>
              <a:rPr lang="en-US" altLang="en-US" sz="3600" dirty="0" smtClean="0">
                <a:solidFill>
                  <a:schemeClr val="accent1">
                    <a:lumMod val="75000"/>
                  </a:schemeClr>
                </a:solidFill>
              </a:rPr>
              <a:t>on </a:t>
            </a:r>
            <a:r>
              <a:rPr lang="en-US" altLang="en-US" sz="3600" dirty="0" smtClean="0">
                <a:solidFill>
                  <a:schemeClr val="accent1">
                    <a:lumMod val="75000"/>
                  </a:schemeClr>
                </a:solidFill>
              </a:rPr>
              <a:t>a consistent basis?</a:t>
            </a:r>
          </a:p>
          <a:p>
            <a:pPr>
              <a:lnSpc>
                <a:spcPct val="90000"/>
              </a:lnSpc>
              <a:buSzPct val="70000"/>
              <a:buFont typeface="Wingdings" pitchFamily="2" charset="2"/>
              <a:buChar char="Ø"/>
            </a:pPr>
            <a:r>
              <a:rPr lang="en-US" altLang="en-US" sz="3600" dirty="0" smtClean="0">
                <a:solidFill>
                  <a:schemeClr val="accent1">
                    <a:lumMod val="75000"/>
                  </a:schemeClr>
                </a:solidFill>
              </a:rPr>
              <a:t>Is the school using a Cash or Accrual Basis? </a:t>
            </a:r>
            <a:endParaRPr lang="en-US" altLang="en-US" sz="3600" dirty="0">
              <a:solidFill>
                <a:schemeClr val="accent1">
                  <a:lumMod val="75000"/>
                </a:schemeClr>
              </a:solidFill>
            </a:endParaRP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562600" y="1058091"/>
            <a:ext cx="2667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smtClean="0">
                <a:solidFill>
                  <a:schemeClr val="accent1">
                    <a:lumMod val="75000"/>
                  </a:schemeClr>
                </a:solidFill>
              </a:rPr>
              <a:t>Financial Documents</a:t>
            </a:r>
          </a:p>
          <a:p>
            <a:pPr>
              <a:lnSpc>
                <a:spcPct val="90000"/>
              </a:lnSpc>
              <a:buSzPct val="70000"/>
              <a:buFont typeface="Wingdings" pitchFamily="2" charset="2"/>
              <a:buChar char="Ø"/>
            </a:pPr>
            <a:r>
              <a:rPr lang="en-US" altLang="en-US" sz="3600" dirty="0" smtClean="0">
                <a:solidFill>
                  <a:schemeClr val="accent1">
                    <a:lumMod val="75000"/>
                  </a:schemeClr>
                </a:solidFill>
              </a:rPr>
              <a:t>Board Meeting Minutes</a:t>
            </a:r>
          </a:p>
        </p:txBody>
      </p:sp>
      <p:pic>
        <p:nvPicPr>
          <p:cNvPr id="2050" name="Picture 2" descr="http://cdn.free-power-point-templates.com/articles/wp-content/uploads/2012/01/presentation-mee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419600"/>
            <a:ext cx="2385873" cy="178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667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844"/>
            <a:ext cx="8458200" cy="762000"/>
          </a:xfrm>
        </p:spPr>
        <p:txBody>
          <a:bodyPr>
            <a:normAutofit/>
          </a:bodyPr>
          <a:lstStyle/>
          <a:p>
            <a:r>
              <a:rPr lang="en-US" sz="3600" b="1" dirty="0" smtClean="0">
                <a:solidFill>
                  <a:schemeClr val="accent2">
                    <a:lumMod val="50000"/>
                  </a:schemeClr>
                </a:solidFill>
                <a:ea typeface="+mn-ea"/>
                <a:cs typeface="+mn-cs"/>
              </a:rPr>
              <a:t>BALANCE SHEET</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457199" y="1066800"/>
            <a:ext cx="5207449" cy="52578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p>
          <a:p>
            <a:pPr>
              <a:lnSpc>
                <a:spcPct val="90000"/>
              </a:lnSpc>
              <a:buSzPct val="70000"/>
              <a:buFont typeface="Wingdings" pitchFamily="2" charset="2"/>
              <a:buChar char="Ø"/>
            </a:pPr>
            <a:r>
              <a:rPr lang="en-US" altLang="en-US" sz="3600" dirty="0" smtClean="0">
                <a:solidFill>
                  <a:schemeClr val="accent1">
                    <a:lumMod val="75000"/>
                  </a:schemeClr>
                </a:solidFill>
              </a:rPr>
              <a:t>Is the Balance Sheet correct? </a:t>
            </a:r>
          </a:p>
          <a:p>
            <a:pPr>
              <a:lnSpc>
                <a:spcPct val="90000"/>
              </a:lnSpc>
              <a:buSzPct val="70000"/>
              <a:buFont typeface="Wingdings" pitchFamily="2" charset="2"/>
              <a:buChar char="Ø"/>
            </a:pPr>
            <a:r>
              <a:rPr lang="en-US" altLang="en-US" sz="3600" dirty="0" smtClean="0">
                <a:solidFill>
                  <a:schemeClr val="accent1">
                    <a:lumMod val="75000"/>
                  </a:schemeClr>
                </a:solidFill>
              </a:rPr>
              <a:t>Are Capital Expenditures Expensed or Depreciated? </a:t>
            </a:r>
          </a:p>
          <a:p>
            <a:pPr>
              <a:lnSpc>
                <a:spcPct val="90000"/>
              </a:lnSpc>
              <a:buSzPct val="70000"/>
              <a:buFont typeface="Wingdings" pitchFamily="2" charset="2"/>
              <a:buChar char="Ø"/>
            </a:pPr>
            <a:r>
              <a:rPr lang="en-US" altLang="en-US" sz="3600" dirty="0" smtClean="0">
                <a:solidFill>
                  <a:schemeClr val="accent1">
                    <a:lumMod val="75000"/>
                  </a:schemeClr>
                </a:solidFill>
              </a:rPr>
              <a:t>Do the Accounts Receivable Look Reasonable?</a:t>
            </a:r>
          </a:p>
          <a:p>
            <a:pPr lvl="1">
              <a:lnSpc>
                <a:spcPct val="90000"/>
              </a:lnSpc>
              <a:buSzPct val="70000"/>
              <a:buFont typeface="Wingdings" pitchFamily="2" charset="2"/>
              <a:buChar char="Ø"/>
            </a:pPr>
            <a:r>
              <a:rPr lang="en-US" altLang="en-US" dirty="0" smtClean="0">
                <a:solidFill>
                  <a:schemeClr val="accent1">
                    <a:lumMod val="75000"/>
                  </a:schemeClr>
                </a:solidFill>
              </a:rPr>
              <a:t>Is there an Allowance for Uncollectable Accounts? </a:t>
            </a: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6167040" y="2419895"/>
            <a:ext cx="2519760" cy="19806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smtClean="0">
                <a:solidFill>
                  <a:schemeClr val="accent1">
                    <a:lumMod val="75000"/>
                  </a:schemeClr>
                </a:solidFill>
              </a:rPr>
              <a:t>Monthly Folder</a:t>
            </a:r>
          </a:p>
          <a:p>
            <a:pPr>
              <a:lnSpc>
                <a:spcPct val="90000"/>
              </a:lnSpc>
              <a:buSzPct val="70000"/>
              <a:buFont typeface="Wingdings" pitchFamily="2" charset="2"/>
              <a:buChar char="Ø"/>
            </a:pPr>
            <a:r>
              <a:rPr lang="en-US" altLang="en-US" sz="3600" dirty="0" smtClean="0">
                <a:solidFill>
                  <a:schemeClr val="accent1">
                    <a:lumMod val="75000"/>
                  </a:schemeClr>
                </a:solidFill>
              </a:rPr>
              <a:t>Journal</a:t>
            </a:r>
            <a:endParaRPr lang="en-US" altLang="en-US" sz="3600" dirty="0">
              <a:solidFill>
                <a:schemeClr val="accent1">
                  <a:lumMod val="75000"/>
                </a:schemeClr>
              </a:solidFill>
            </a:endParaRPr>
          </a:p>
        </p:txBody>
      </p:sp>
      <p:pic>
        <p:nvPicPr>
          <p:cNvPr id="20482" name="Picture 2" descr="https://encrypted-tbn0.gstatic.com/images?q=tbn:ANd9GcSzX-pxUZTjqMgw7GEUdods-OydiYzhAADx9VG-_OE-OMjlQdTJ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649" y="457201"/>
            <a:ext cx="207944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thepapertiger.com/blog/wp-content/uploads/2010/10/cartoon-folder-wal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040" y="4572001"/>
            <a:ext cx="1915319" cy="19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88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844"/>
            <a:ext cx="8458200" cy="762000"/>
          </a:xfrm>
        </p:spPr>
        <p:txBody>
          <a:bodyPr>
            <a:normAutofit/>
          </a:bodyPr>
          <a:lstStyle/>
          <a:p>
            <a:r>
              <a:rPr lang="en-US" sz="3600" b="1" dirty="0" smtClean="0">
                <a:solidFill>
                  <a:schemeClr val="accent2">
                    <a:lumMod val="50000"/>
                  </a:schemeClr>
                </a:solidFill>
                <a:ea typeface="+mn-ea"/>
                <a:cs typeface="+mn-cs"/>
              </a:rPr>
              <a:t>INCOME / EXPENSE</a:t>
            </a:r>
            <a:r>
              <a:rPr lang="en-US" sz="3300" b="1" dirty="0" smtClean="0">
                <a:solidFill>
                  <a:schemeClr val="accent2">
                    <a:lumMod val="50000"/>
                  </a:schemeClr>
                </a:solidFill>
                <a:latin typeface="+mn-lt"/>
                <a:ea typeface="+mn-ea"/>
                <a:cs typeface="+mn-cs"/>
              </a:rPr>
              <a:t>	</a:t>
            </a:r>
            <a:endParaRPr lang="en-US" sz="3300" b="1" dirty="0">
              <a:solidFill>
                <a:schemeClr val="accent2">
                  <a:lumMod val="50000"/>
                </a:schemeClr>
              </a:solidFill>
              <a:latin typeface="+mn-lt"/>
              <a:ea typeface="+mn-ea"/>
              <a:cs typeface="+mn-cs"/>
            </a:endParaRPr>
          </a:p>
        </p:txBody>
      </p:sp>
      <p:sp>
        <p:nvSpPr>
          <p:cNvPr id="4" name="Rectangle 3"/>
          <p:cNvSpPr txBox="1">
            <a:spLocks noGrp="1" noChangeArrowheads="1"/>
          </p:cNvSpPr>
          <p:nvPr>
            <p:ph sz="quarter" idx="10"/>
          </p:nvPr>
        </p:nvSpPr>
        <p:spPr>
          <a:xfrm>
            <a:off x="457199" y="1066800"/>
            <a:ext cx="5207449"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endParaRPr lang="en-US" altLang="en-US" sz="3600" dirty="0" smtClean="0">
              <a:solidFill>
                <a:schemeClr val="accent1">
                  <a:lumMod val="75000"/>
                </a:schemeClr>
              </a:solidFill>
            </a:endParaRPr>
          </a:p>
          <a:p>
            <a:pPr>
              <a:lnSpc>
                <a:spcPct val="90000"/>
              </a:lnSpc>
              <a:buSzPct val="70000"/>
              <a:buFont typeface="Wingdings" pitchFamily="2" charset="2"/>
              <a:buChar char="Ø"/>
            </a:pPr>
            <a:r>
              <a:rPr lang="en-US" altLang="en-US" sz="3600" dirty="0" smtClean="0">
                <a:solidFill>
                  <a:schemeClr val="accent1">
                    <a:lumMod val="75000"/>
                  </a:schemeClr>
                </a:solidFill>
              </a:rPr>
              <a:t>Is the </a:t>
            </a:r>
            <a:r>
              <a:rPr lang="en-US" altLang="en-US" sz="3600" dirty="0" smtClean="0">
                <a:solidFill>
                  <a:schemeClr val="accent1">
                    <a:lumMod val="75000"/>
                  </a:schemeClr>
                </a:solidFill>
              </a:rPr>
              <a:t>tuition income recognized </a:t>
            </a:r>
            <a:r>
              <a:rPr lang="en-US" altLang="en-US" sz="3600" dirty="0" smtClean="0">
                <a:solidFill>
                  <a:schemeClr val="accent1">
                    <a:lumMod val="75000"/>
                  </a:schemeClr>
                </a:solidFill>
              </a:rPr>
              <a:t>on a monthly basis? </a:t>
            </a:r>
          </a:p>
          <a:p>
            <a:pPr>
              <a:lnSpc>
                <a:spcPct val="90000"/>
              </a:lnSpc>
              <a:buSzPct val="70000"/>
              <a:buFont typeface="Wingdings" pitchFamily="2" charset="2"/>
              <a:buChar char="Ø"/>
            </a:pPr>
            <a:r>
              <a:rPr lang="en-US" altLang="en-US" sz="3600" dirty="0">
                <a:solidFill>
                  <a:schemeClr val="accent1">
                    <a:lumMod val="75000"/>
                  </a:schemeClr>
                </a:solidFill>
              </a:rPr>
              <a:t>How are </a:t>
            </a:r>
            <a:r>
              <a:rPr lang="en-US" altLang="en-US" sz="3600" dirty="0" smtClean="0">
                <a:solidFill>
                  <a:schemeClr val="accent1">
                    <a:lumMod val="75000"/>
                  </a:schemeClr>
                </a:solidFill>
              </a:rPr>
              <a:t>students on Step-Up being invoiced</a:t>
            </a:r>
            <a:r>
              <a:rPr lang="en-US" altLang="en-US" sz="3600" dirty="0">
                <a:solidFill>
                  <a:schemeClr val="accent1">
                    <a:lumMod val="75000"/>
                  </a:schemeClr>
                </a:solidFill>
              </a:rPr>
              <a:t>? </a:t>
            </a:r>
          </a:p>
          <a:p>
            <a:pPr>
              <a:lnSpc>
                <a:spcPct val="90000"/>
              </a:lnSpc>
              <a:buSzPct val="70000"/>
              <a:buFont typeface="Wingdings" pitchFamily="2" charset="2"/>
              <a:buChar char="Ø"/>
            </a:pPr>
            <a:endParaRPr lang="en-US" altLang="en-US" sz="3600" dirty="0" smtClean="0">
              <a:solidFill>
                <a:schemeClr val="accent1">
                  <a:lumMod val="75000"/>
                </a:schemeClr>
              </a:solidFill>
            </a:endParaRPr>
          </a:p>
          <a:p>
            <a:pPr>
              <a:lnSpc>
                <a:spcPct val="90000"/>
              </a:lnSpc>
              <a:buSzPct val="70000"/>
              <a:buFont typeface="Wingdings" pitchFamily="2" charset="2"/>
              <a:buChar char="Ø"/>
            </a:pPr>
            <a:endParaRPr lang="en-US" altLang="en-US" sz="3600" dirty="0" smtClean="0">
              <a:solidFill>
                <a:schemeClr val="accent1">
                  <a:lumMod val="75000"/>
                </a:schemeClr>
              </a:solidFill>
            </a:endParaRP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6167040" y="2419895"/>
            <a:ext cx="2519760" cy="19806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smtClean="0">
                <a:solidFill>
                  <a:schemeClr val="accent1">
                    <a:lumMod val="75000"/>
                  </a:schemeClr>
                </a:solidFill>
              </a:rPr>
              <a:t>Monthly Folder</a:t>
            </a:r>
          </a:p>
          <a:p>
            <a:pPr>
              <a:lnSpc>
                <a:spcPct val="90000"/>
              </a:lnSpc>
              <a:buSzPct val="70000"/>
              <a:buFont typeface="Wingdings" pitchFamily="2" charset="2"/>
              <a:buChar char="Ø"/>
            </a:pPr>
            <a:r>
              <a:rPr lang="en-US" altLang="en-US" sz="3600" dirty="0" smtClean="0">
                <a:solidFill>
                  <a:schemeClr val="accent1">
                    <a:lumMod val="75000"/>
                  </a:schemeClr>
                </a:solidFill>
              </a:rPr>
              <a:t>Journal</a:t>
            </a:r>
            <a:endParaRPr lang="en-US" altLang="en-US" sz="3600" dirty="0">
              <a:solidFill>
                <a:schemeClr val="accent1">
                  <a:lumMod val="75000"/>
                </a:schemeClr>
              </a:solidFill>
            </a:endParaRPr>
          </a:p>
        </p:txBody>
      </p:sp>
      <p:pic>
        <p:nvPicPr>
          <p:cNvPr id="20482" name="Picture 2" descr="https://encrypted-tbn0.gstatic.com/images?q=tbn:ANd9GcSzX-pxUZTjqMgw7GEUdods-OydiYzhAADx9VG-_OE-OMjlQdTJ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649" y="457201"/>
            <a:ext cx="207944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thepapertiger.com/blog/wp-content/uploads/2010/10/cartoon-folder-wal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040" y="4572001"/>
            <a:ext cx="1915319" cy="19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486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844"/>
            <a:ext cx="8458200" cy="762000"/>
          </a:xfrm>
        </p:spPr>
        <p:txBody>
          <a:bodyPr>
            <a:normAutofit/>
          </a:bodyPr>
          <a:lstStyle/>
          <a:p>
            <a:r>
              <a:rPr lang="en-US" sz="3600" b="1" dirty="0" smtClean="0">
                <a:solidFill>
                  <a:schemeClr val="accent2">
                    <a:lumMod val="50000"/>
                  </a:schemeClr>
                </a:solidFill>
                <a:ea typeface="+mn-ea"/>
                <a:cs typeface="+mn-cs"/>
              </a:rPr>
              <a:t>INCOME / EXPENSE</a:t>
            </a:r>
            <a:r>
              <a:rPr lang="en-US" sz="3300" b="1" dirty="0" smtClean="0">
                <a:solidFill>
                  <a:schemeClr val="accent2">
                    <a:lumMod val="50000"/>
                  </a:schemeClr>
                </a:solidFill>
                <a:latin typeface="+mn-lt"/>
                <a:ea typeface="+mn-ea"/>
                <a:cs typeface="+mn-cs"/>
              </a:rPr>
              <a:t>	</a:t>
            </a:r>
            <a:endParaRPr lang="en-US" sz="3300" b="1" dirty="0">
              <a:solidFill>
                <a:schemeClr val="accent2">
                  <a:lumMod val="50000"/>
                </a:schemeClr>
              </a:solidFill>
              <a:latin typeface="+mn-lt"/>
              <a:ea typeface="+mn-ea"/>
              <a:cs typeface="+mn-cs"/>
            </a:endParaRPr>
          </a:p>
        </p:txBody>
      </p:sp>
      <p:sp>
        <p:nvSpPr>
          <p:cNvPr id="4" name="Rectangle 3"/>
          <p:cNvSpPr txBox="1">
            <a:spLocks noGrp="1" noChangeArrowheads="1"/>
          </p:cNvSpPr>
          <p:nvPr>
            <p:ph sz="quarter" idx="10"/>
          </p:nvPr>
        </p:nvSpPr>
        <p:spPr>
          <a:xfrm>
            <a:off x="457199" y="1066800"/>
            <a:ext cx="5207449"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endParaRPr lang="en-US" altLang="en-US" sz="3600" dirty="0" smtClean="0">
              <a:solidFill>
                <a:schemeClr val="accent1">
                  <a:lumMod val="75000"/>
                </a:schemeClr>
              </a:solidFill>
            </a:endParaRPr>
          </a:p>
          <a:p>
            <a:pPr>
              <a:lnSpc>
                <a:spcPct val="90000"/>
              </a:lnSpc>
              <a:buSzPct val="70000"/>
              <a:buFont typeface="Wingdings" pitchFamily="2" charset="2"/>
              <a:buChar char="Ø"/>
            </a:pPr>
            <a:r>
              <a:rPr lang="en-US" altLang="en-US" sz="3600" dirty="0" smtClean="0">
                <a:solidFill>
                  <a:schemeClr val="accent1">
                    <a:lumMod val="75000"/>
                  </a:schemeClr>
                </a:solidFill>
              </a:rPr>
              <a:t>Is Depreciation recorded yearly? </a:t>
            </a:r>
          </a:p>
          <a:p>
            <a:pPr lvl="1">
              <a:lnSpc>
                <a:spcPct val="90000"/>
              </a:lnSpc>
              <a:buSzPct val="70000"/>
              <a:buFont typeface="Wingdings" pitchFamily="2" charset="2"/>
              <a:buChar char="Ø"/>
            </a:pPr>
            <a:r>
              <a:rPr lang="en-US" altLang="en-US" dirty="0" smtClean="0">
                <a:solidFill>
                  <a:schemeClr val="accent1">
                    <a:lumMod val="75000"/>
                  </a:schemeClr>
                </a:solidFill>
              </a:rPr>
              <a:t>Building</a:t>
            </a:r>
          </a:p>
          <a:p>
            <a:pPr lvl="1">
              <a:lnSpc>
                <a:spcPct val="90000"/>
              </a:lnSpc>
              <a:buSzPct val="70000"/>
              <a:buFont typeface="Wingdings" pitchFamily="2" charset="2"/>
              <a:buChar char="Ø"/>
            </a:pPr>
            <a:r>
              <a:rPr lang="en-US" altLang="en-US" dirty="0" smtClean="0">
                <a:solidFill>
                  <a:schemeClr val="accent1">
                    <a:lumMod val="75000"/>
                  </a:schemeClr>
                </a:solidFill>
              </a:rPr>
              <a:t>Equipment</a:t>
            </a:r>
          </a:p>
          <a:p>
            <a:pPr lvl="1">
              <a:lnSpc>
                <a:spcPct val="90000"/>
              </a:lnSpc>
              <a:buSzPct val="70000"/>
              <a:buFont typeface="Wingdings" pitchFamily="2" charset="2"/>
              <a:buChar char="Ø"/>
            </a:pPr>
            <a:r>
              <a:rPr lang="en-US" altLang="en-US" dirty="0" smtClean="0">
                <a:solidFill>
                  <a:schemeClr val="accent1">
                    <a:lumMod val="75000"/>
                  </a:schemeClr>
                </a:solidFill>
              </a:rPr>
              <a:t>Books</a:t>
            </a: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6167040" y="2419895"/>
            <a:ext cx="2519760" cy="19806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smtClean="0">
                <a:solidFill>
                  <a:schemeClr val="accent1">
                    <a:lumMod val="75000"/>
                  </a:schemeClr>
                </a:solidFill>
              </a:rPr>
              <a:t>Journal</a:t>
            </a:r>
            <a:endParaRPr lang="en-US" altLang="en-US" sz="3600" dirty="0">
              <a:solidFill>
                <a:schemeClr val="accent1">
                  <a:lumMod val="75000"/>
                </a:schemeClr>
              </a:solidFill>
            </a:endParaRPr>
          </a:p>
        </p:txBody>
      </p:sp>
      <p:pic>
        <p:nvPicPr>
          <p:cNvPr id="20482" name="Picture 2" descr="https://encrypted-tbn0.gstatic.com/images?q=tbn:ANd9GcSzX-pxUZTjqMgw7GEUdods-OydiYzhAADx9VG-_OE-OMjlQdTJ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649" y="457201"/>
            <a:ext cx="207944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thepapertiger.com/blog/wp-content/uploads/2010/10/cartoon-folder-wal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040" y="4572001"/>
            <a:ext cx="1915319" cy="19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905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844"/>
            <a:ext cx="8458200" cy="762000"/>
          </a:xfrm>
        </p:spPr>
        <p:txBody>
          <a:bodyPr>
            <a:normAutofit/>
          </a:bodyPr>
          <a:lstStyle/>
          <a:p>
            <a:r>
              <a:rPr lang="en-US" sz="3600" b="1" dirty="0" smtClean="0">
                <a:solidFill>
                  <a:schemeClr val="accent2">
                    <a:lumMod val="50000"/>
                  </a:schemeClr>
                </a:solidFill>
                <a:ea typeface="+mn-ea"/>
                <a:cs typeface="+mn-cs"/>
              </a:rPr>
              <a:t>Record Keeping - Invoices</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457199" y="1066800"/>
            <a:ext cx="5207449" cy="52578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p>
          <a:p>
            <a:pPr>
              <a:lnSpc>
                <a:spcPct val="90000"/>
              </a:lnSpc>
              <a:buSzPct val="70000"/>
              <a:buFont typeface="Wingdings" pitchFamily="2" charset="2"/>
              <a:buChar char="Ø"/>
            </a:pPr>
            <a:r>
              <a:rPr lang="en-US" altLang="en-US" sz="3600" dirty="0" smtClean="0">
                <a:solidFill>
                  <a:schemeClr val="accent1">
                    <a:lumMod val="75000"/>
                  </a:schemeClr>
                </a:solidFill>
              </a:rPr>
              <a:t>Is the school keeping receipts for every check or payment disbursed?</a:t>
            </a:r>
          </a:p>
          <a:p>
            <a:pPr>
              <a:lnSpc>
                <a:spcPct val="90000"/>
              </a:lnSpc>
              <a:buSzPct val="70000"/>
              <a:buFont typeface="Wingdings" pitchFamily="2" charset="2"/>
              <a:buChar char="Ø"/>
            </a:pPr>
            <a:r>
              <a:rPr lang="en-US" altLang="en-US" sz="3600" dirty="0" smtClean="0">
                <a:solidFill>
                  <a:schemeClr val="accent1">
                    <a:lumMod val="75000"/>
                  </a:schemeClr>
                </a:solidFill>
              </a:rPr>
              <a:t>Is the check number and date written on every  receipt?</a:t>
            </a:r>
          </a:p>
          <a:p>
            <a:pPr>
              <a:lnSpc>
                <a:spcPct val="90000"/>
              </a:lnSpc>
              <a:buSzPct val="70000"/>
              <a:buFont typeface="Wingdings" pitchFamily="2" charset="2"/>
              <a:buChar char="Ø"/>
            </a:pPr>
            <a:r>
              <a:rPr lang="en-US" altLang="en-US" sz="3600" dirty="0" smtClean="0">
                <a:solidFill>
                  <a:schemeClr val="accent1">
                    <a:lumMod val="75000"/>
                  </a:schemeClr>
                </a:solidFill>
              </a:rPr>
              <a:t>Are there checks written to “cash”? If so, are there receipts confirming the cash purchase? </a:t>
            </a:r>
          </a:p>
          <a:p>
            <a:pPr>
              <a:lnSpc>
                <a:spcPct val="90000"/>
              </a:lnSpc>
              <a:buSzPct val="70000"/>
              <a:buFont typeface="Wingdings" pitchFamily="2" charset="2"/>
              <a:buChar char="Ø"/>
            </a:pPr>
            <a:r>
              <a:rPr lang="en-US" altLang="en-US" sz="3600" dirty="0" smtClean="0">
                <a:solidFill>
                  <a:schemeClr val="accent1">
                    <a:lumMod val="75000"/>
                  </a:schemeClr>
                </a:solidFill>
              </a:rPr>
              <a:t>Are checks organized by month and check number? </a:t>
            </a:r>
            <a:endParaRPr lang="en-US" altLang="en-US" sz="3600" dirty="0">
              <a:solidFill>
                <a:schemeClr val="accent1">
                  <a:lumMod val="75000"/>
                </a:schemeClr>
              </a:solidFill>
            </a:endParaRP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6167040" y="2419895"/>
            <a:ext cx="2519760" cy="19806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smtClean="0">
                <a:solidFill>
                  <a:schemeClr val="accent1">
                    <a:lumMod val="75000"/>
                  </a:schemeClr>
                </a:solidFill>
              </a:rPr>
              <a:t>Monthly Folder</a:t>
            </a:r>
          </a:p>
          <a:p>
            <a:pPr>
              <a:lnSpc>
                <a:spcPct val="90000"/>
              </a:lnSpc>
              <a:buSzPct val="70000"/>
              <a:buFont typeface="Wingdings" pitchFamily="2" charset="2"/>
              <a:buChar char="Ø"/>
            </a:pPr>
            <a:r>
              <a:rPr lang="en-US" altLang="en-US" sz="3600" dirty="0" smtClean="0">
                <a:solidFill>
                  <a:schemeClr val="accent1">
                    <a:lumMod val="75000"/>
                  </a:schemeClr>
                </a:solidFill>
              </a:rPr>
              <a:t>Journal</a:t>
            </a:r>
            <a:endParaRPr lang="en-US" altLang="en-US" sz="3600" dirty="0">
              <a:solidFill>
                <a:schemeClr val="accent1">
                  <a:lumMod val="75000"/>
                </a:schemeClr>
              </a:solidFill>
            </a:endParaRPr>
          </a:p>
        </p:txBody>
      </p:sp>
      <p:pic>
        <p:nvPicPr>
          <p:cNvPr id="20482" name="Picture 2" descr="https://encrypted-tbn0.gstatic.com/images?q=tbn:ANd9GcSzX-pxUZTjqMgw7GEUdods-OydiYzhAADx9VG-_OE-OMjlQdTJ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152" y="685800"/>
            <a:ext cx="207944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thepapertiger.com/blog/wp-content/uploads/2010/10/cartoon-folder-wal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040" y="4572001"/>
            <a:ext cx="1915319" cy="19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31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ph sz="quarter" idx="10"/>
          </p:nvPr>
        </p:nvSpPr>
        <p:spPr>
          <a:xfrm>
            <a:off x="457200" y="1066800"/>
            <a:ext cx="4648200" cy="52578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p>
          <a:p>
            <a:pPr>
              <a:lnSpc>
                <a:spcPct val="90000"/>
              </a:lnSpc>
              <a:buSzPct val="70000"/>
              <a:buFont typeface="Wingdings" pitchFamily="2" charset="2"/>
              <a:buChar char="Ø"/>
            </a:pPr>
            <a:r>
              <a:rPr lang="en-US" altLang="en-US" sz="3600" dirty="0" smtClean="0">
                <a:solidFill>
                  <a:schemeClr val="accent1">
                    <a:lumMod val="75000"/>
                  </a:schemeClr>
                </a:solidFill>
              </a:rPr>
              <a:t>Does the school have a mortgage? Is it paid faithfully and on time?</a:t>
            </a:r>
          </a:p>
          <a:p>
            <a:pPr>
              <a:lnSpc>
                <a:spcPct val="90000"/>
              </a:lnSpc>
              <a:buSzPct val="70000"/>
              <a:buFont typeface="Wingdings" pitchFamily="2" charset="2"/>
              <a:buChar char="Ø"/>
            </a:pPr>
            <a:r>
              <a:rPr lang="en-US" altLang="en-US" sz="3600" dirty="0" smtClean="0">
                <a:solidFill>
                  <a:schemeClr val="accent1">
                    <a:lumMod val="75000"/>
                  </a:schemeClr>
                </a:solidFill>
              </a:rPr>
              <a:t>Are there any </a:t>
            </a:r>
            <a:r>
              <a:rPr lang="en-US" altLang="en-US" sz="3600" dirty="0" smtClean="0">
                <a:solidFill>
                  <a:schemeClr val="accent1">
                    <a:lumMod val="75000"/>
                  </a:schemeClr>
                </a:solidFill>
              </a:rPr>
              <a:t>other  </a:t>
            </a:r>
            <a:r>
              <a:rPr lang="en-US" altLang="en-US" sz="3600" dirty="0" smtClean="0">
                <a:solidFill>
                  <a:schemeClr val="accent1">
                    <a:lumMod val="75000"/>
                  </a:schemeClr>
                </a:solidFill>
              </a:rPr>
              <a:t>loans?</a:t>
            </a:r>
          </a:p>
          <a:p>
            <a:pPr>
              <a:lnSpc>
                <a:spcPct val="90000"/>
              </a:lnSpc>
              <a:buSzPct val="70000"/>
              <a:buFont typeface="Wingdings" pitchFamily="2" charset="2"/>
              <a:buChar char="Ø"/>
            </a:pPr>
            <a:r>
              <a:rPr lang="en-US" altLang="en-US" sz="3600" dirty="0" smtClean="0">
                <a:solidFill>
                  <a:schemeClr val="accent1">
                    <a:lumMod val="75000"/>
                  </a:schemeClr>
                </a:solidFill>
              </a:rPr>
              <a:t>Is there an account or note with the Florida Conference? If there is a balance, do they have a payment plan? </a:t>
            </a:r>
            <a:endParaRPr lang="en-US" altLang="en-US" sz="3600" dirty="0">
              <a:solidFill>
                <a:schemeClr val="accent1">
                  <a:lumMod val="75000"/>
                </a:schemeClr>
              </a:solidFill>
            </a:endParaRP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562600" y="2057399"/>
            <a:ext cx="2667000" cy="42584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a:solidFill>
                  <a:schemeClr val="accent1">
                    <a:lumMod val="75000"/>
                  </a:schemeClr>
                </a:solidFill>
              </a:rPr>
              <a:t>M</a:t>
            </a:r>
            <a:r>
              <a:rPr lang="en-US" altLang="en-US" sz="3600" dirty="0" smtClean="0">
                <a:solidFill>
                  <a:schemeClr val="accent1">
                    <a:lumMod val="75000"/>
                  </a:schemeClr>
                </a:solidFill>
              </a:rPr>
              <a:t>ortgage Statement</a:t>
            </a:r>
          </a:p>
          <a:p>
            <a:pPr>
              <a:lnSpc>
                <a:spcPct val="90000"/>
              </a:lnSpc>
              <a:buSzPct val="70000"/>
              <a:buFont typeface="Wingdings" pitchFamily="2" charset="2"/>
              <a:buChar char="Ø"/>
            </a:pPr>
            <a:r>
              <a:rPr lang="en-US" altLang="en-US" sz="3600" dirty="0" smtClean="0">
                <a:solidFill>
                  <a:schemeClr val="accent1">
                    <a:lumMod val="75000"/>
                  </a:schemeClr>
                </a:solidFill>
              </a:rPr>
              <a:t>Journal</a:t>
            </a:r>
          </a:p>
          <a:p>
            <a:pPr>
              <a:lnSpc>
                <a:spcPct val="90000"/>
              </a:lnSpc>
              <a:buSzPct val="70000"/>
              <a:buFont typeface="Wingdings" pitchFamily="2" charset="2"/>
              <a:buChar char="Ø"/>
            </a:pPr>
            <a:r>
              <a:rPr lang="en-US" altLang="en-US" sz="3600" dirty="0" smtClean="0">
                <a:solidFill>
                  <a:schemeClr val="accent1">
                    <a:lumMod val="75000"/>
                  </a:schemeClr>
                </a:solidFill>
              </a:rPr>
              <a:t>Conference Statements and Notes </a:t>
            </a:r>
          </a:p>
        </p:txBody>
      </p:sp>
      <p:pic>
        <p:nvPicPr>
          <p:cNvPr id="24578" name="Picture 2" descr="http://www1.uwindsor.ca/finance/payable/system/files/imagecache/header_left_image/finance_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0"/>
            <a:ext cx="68008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562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844"/>
            <a:ext cx="8458200" cy="762000"/>
          </a:xfrm>
        </p:spPr>
        <p:txBody>
          <a:bodyPr>
            <a:normAutofit/>
          </a:bodyPr>
          <a:lstStyle/>
          <a:p>
            <a:r>
              <a:rPr lang="en-US" sz="3600" b="1" dirty="0" smtClean="0">
                <a:solidFill>
                  <a:schemeClr val="accent2">
                    <a:lumMod val="50000"/>
                  </a:schemeClr>
                </a:solidFill>
                <a:ea typeface="+mn-ea"/>
                <a:cs typeface="+mn-cs"/>
              </a:rPr>
              <a:t>RISK MANAGEMENT</a:t>
            </a:r>
            <a:r>
              <a:rPr lang="en-US" sz="3300" b="1" dirty="0" smtClean="0">
                <a:solidFill>
                  <a:schemeClr val="accent2">
                    <a:lumMod val="50000"/>
                  </a:schemeClr>
                </a:solidFill>
                <a:latin typeface="+mn-lt"/>
                <a:ea typeface="+mn-ea"/>
                <a:cs typeface="+mn-cs"/>
              </a:rPr>
              <a:t>	</a:t>
            </a:r>
            <a:endParaRPr lang="en-US" sz="3300" b="1" dirty="0">
              <a:solidFill>
                <a:schemeClr val="accent2">
                  <a:lumMod val="50000"/>
                </a:schemeClr>
              </a:solidFill>
              <a:latin typeface="+mn-lt"/>
              <a:ea typeface="+mn-ea"/>
              <a:cs typeface="+mn-cs"/>
            </a:endParaRPr>
          </a:p>
        </p:txBody>
      </p:sp>
      <p:sp>
        <p:nvSpPr>
          <p:cNvPr id="4" name="Rectangle 3"/>
          <p:cNvSpPr txBox="1">
            <a:spLocks noGrp="1" noChangeArrowheads="1"/>
          </p:cNvSpPr>
          <p:nvPr>
            <p:ph sz="quarter" idx="10"/>
          </p:nvPr>
        </p:nvSpPr>
        <p:spPr>
          <a:xfrm>
            <a:off x="457199" y="1066800"/>
            <a:ext cx="5207449" cy="5257800"/>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endParaRPr lang="en-US" altLang="en-US" sz="3600" dirty="0" smtClean="0">
              <a:solidFill>
                <a:schemeClr val="accent1">
                  <a:lumMod val="75000"/>
                </a:schemeClr>
              </a:solidFill>
            </a:endParaRPr>
          </a:p>
          <a:p>
            <a:pPr>
              <a:lnSpc>
                <a:spcPct val="90000"/>
              </a:lnSpc>
              <a:buSzPct val="70000"/>
              <a:buFont typeface="Wingdings" pitchFamily="2" charset="2"/>
              <a:buChar char="Ø"/>
            </a:pPr>
            <a:r>
              <a:rPr lang="en-US" altLang="en-US" sz="3600" dirty="0" smtClean="0">
                <a:solidFill>
                  <a:schemeClr val="accent1">
                    <a:lumMod val="75000"/>
                  </a:schemeClr>
                </a:solidFill>
              </a:rPr>
              <a:t>Is the school property insured through Risk Management? </a:t>
            </a:r>
          </a:p>
          <a:p>
            <a:pPr>
              <a:lnSpc>
                <a:spcPct val="90000"/>
              </a:lnSpc>
              <a:buSzPct val="70000"/>
              <a:buFont typeface="Wingdings" pitchFamily="2" charset="2"/>
              <a:buChar char="Ø"/>
            </a:pPr>
            <a:r>
              <a:rPr lang="en-US" altLang="en-US" sz="3600" dirty="0" smtClean="0">
                <a:solidFill>
                  <a:schemeClr val="accent1">
                    <a:lumMod val="75000"/>
                  </a:schemeClr>
                </a:solidFill>
              </a:rPr>
              <a:t>Does </a:t>
            </a:r>
            <a:r>
              <a:rPr lang="en-US" altLang="en-US" sz="3600" dirty="0" smtClean="0">
                <a:solidFill>
                  <a:schemeClr val="accent1">
                    <a:lumMod val="75000"/>
                  </a:schemeClr>
                </a:solidFill>
              </a:rPr>
              <a:t>the school rent their building to other entities? </a:t>
            </a:r>
          </a:p>
          <a:p>
            <a:pPr>
              <a:lnSpc>
                <a:spcPct val="90000"/>
              </a:lnSpc>
              <a:buSzPct val="70000"/>
              <a:buFont typeface="Wingdings" pitchFamily="2" charset="2"/>
              <a:buChar char="Ø"/>
            </a:pPr>
            <a:r>
              <a:rPr lang="en-US" altLang="en-US" sz="3600" dirty="0" smtClean="0">
                <a:solidFill>
                  <a:schemeClr val="accent1">
                    <a:lumMod val="75000"/>
                  </a:schemeClr>
                </a:solidFill>
              </a:rPr>
              <a:t>If so, is there a contract and a certificate of </a:t>
            </a:r>
            <a:r>
              <a:rPr lang="en-US" altLang="en-US" sz="3600" dirty="0" smtClean="0">
                <a:solidFill>
                  <a:schemeClr val="accent1">
                    <a:lumMod val="75000"/>
                  </a:schemeClr>
                </a:solidFill>
              </a:rPr>
              <a:t>liability</a:t>
            </a:r>
            <a:r>
              <a:rPr lang="en-US" altLang="en-US" sz="3600" dirty="0" smtClean="0">
                <a:solidFill>
                  <a:schemeClr val="accent1">
                    <a:lumMod val="75000"/>
                  </a:schemeClr>
                </a:solidFill>
              </a:rPr>
              <a:t> </a:t>
            </a:r>
            <a:r>
              <a:rPr lang="en-US" altLang="en-US" sz="3600" dirty="0" smtClean="0">
                <a:solidFill>
                  <a:schemeClr val="accent1">
                    <a:lumMod val="75000"/>
                  </a:schemeClr>
                </a:solidFill>
              </a:rPr>
              <a:t>naming the school and </a:t>
            </a:r>
            <a:r>
              <a:rPr lang="en-US" altLang="en-US" sz="3600" dirty="0" smtClean="0">
                <a:solidFill>
                  <a:schemeClr val="accent1">
                    <a:lumMod val="75000"/>
                  </a:schemeClr>
                </a:solidFill>
              </a:rPr>
              <a:t>the Florida Conference? </a:t>
            </a:r>
            <a:endParaRPr lang="en-US" altLang="en-US" sz="3600" dirty="0" smtClean="0">
              <a:solidFill>
                <a:schemeClr val="accent1">
                  <a:lumMod val="75000"/>
                </a:schemeClr>
              </a:solidFill>
            </a:endParaRP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6167040" y="2419895"/>
            <a:ext cx="2519760" cy="19806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smtClean="0">
                <a:solidFill>
                  <a:schemeClr val="accent1">
                    <a:lumMod val="75000"/>
                  </a:schemeClr>
                </a:solidFill>
              </a:rPr>
              <a:t>Contracts</a:t>
            </a:r>
          </a:p>
          <a:p>
            <a:pPr>
              <a:lnSpc>
                <a:spcPct val="90000"/>
              </a:lnSpc>
              <a:buSzPct val="70000"/>
              <a:buFont typeface="Wingdings" pitchFamily="2" charset="2"/>
              <a:buChar char="Ø"/>
            </a:pPr>
            <a:r>
              <a:rPr lang="en-US" altLang="en-US" sz="3600" dirty="0" smtClean="0">
                <a:solidFill>
                  <a:schemeClr val="accent1">
                    <a:lumMod val="75000"/>
                  </a:schemeClr>
                </a:solidFill>
              </a:rPr>
              <a:t>Cert of Ins</a:t>
            </a:r>
          </a:p>
          <a:p>
            <a:pPr>
              <a:lnSpc>
                <a:spcPct val="90000"/>
              </a:lnSpc>
              <a:buSzPct val="70000"/>
              <a:buFont typeface="Wingdings" pitchFamily="2" charset="2"/>
              <a:buChar char="Ø"/>
            </a:pPr>
            <a:r>
              <a:rPr lang="en-US" altLang="en-US" sz="3600" dirty="0" smtClean="0">
                <a:solidFill>
                  <a:schemeClr val="accent1">
                    <a:lumMod val="75000"/>
                  </a:schemeClr>
                </a:solidFill>
              </a:rPr>
              <a:t>Journal</a:t>
            </a:r>
            <a:endParaRPr lang="en-US" altLang="en-US" sz="3600" dirty="0">
              <a:solidFill>
                <a:schemeClr val="accent1">
                  <a:lumMod val="75000"/>
                </a:schemeClr>
              </a:solidFill>
            </a:endParaRPr>
          </a:p>
        </p:txBody>
      </p:sp>
      <p:pic>
        <p:nvPicPr>
          <p:cNvPr id="20482" name="Picture 2" descr="https://encrypted-tbn0.gstatic.com/images?q=tbn:ANd9GcSzX-pxUZTjqMgw7GEUdods-OydiYzhAADx9VG-_OE-OMjlQdTJ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649" y="457201"/>
            <a:ext cx="207944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thepapertiger.com/blog/wp-content/uploads/2010/10/cartoon-folder-wal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040" y="4572001"/>
            <a:ext cx="1915319" cy="19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711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solidFill>
                  <a:schemeClr val="accent2">
                    <a:lumMod val="50000"/>
                  </a:schemeClr>
                </a:solidFill>
              </a:rPr>
              <a:t>Objectives</a:t>
            </a:r>
            <a:endParaRPr lang="en-US" sz="3600" dirty="0">
              <a:solidFill>
                <a:schemeClr val="accent2">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7345" y="1828800"/>
            <a:ext cx="3124200" cy="4291438"/>
          </a:xfrm>
          <a:prstGeom prst="rect">
            <a:avLst/>
          </a:prstGeom>
        </p:spPr>
      </p:pic>
      <p:sp>
        <p:nvSpPr>
          <p:cNvPr id="7" name="Rectangle 3"/>
          <p:cNvSpPr txBox="1">
            <a:spLocks noChangeArrowheads="1"/>
          </p:cNvSpPr>
          <p:nvPr/>
        </p:nvSpPr>
        <p:spPr>
          <a:xfrm>
            <a:off x="381000" y="1447800"/>
            <a:ext cx="8686800" cy="4876800"/>
          </a:xfrm>
          <a:prstGeom prst="rect">
            <a:avLst/>
          </a:prstGeom>
        </p:spPr>
        <p:txBody>
          <a:bodyPr>
            <a:normAutofit/>
          </a:bodyPr>
          <a:lstStyle>
            <a:lvl1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Ø"/>
            </a:pPr>
            <a:r>
              <a:rPr lang="en-US" sz="3600" dirty="0" smtClean="0">
                <a:solidFill>
                  <a:schemeClr val="accent1">
                    <a:lumMod val="75000"/>
                  </a:schemeClr>
                </a:solidFill>
              </a:rPr>
              <a:t>Important Definitions </a:t>
            </a:r>
          </a:p>
          <a:p>
            <a:pPr marL="342900" indent="-342900">
              <a:buFont typeface="Wingdings" panose="05000000000000000000" pitchFamily="2" charset="2"/>
              <a:buChar char="Ø"/>
            </a:pPr>
            <a:r>
              <a:rPr lang="en-US" sz="3600" dirty="0" smtClean="0">
                <a:solidFill>
                  <a:schemeClr val="accent1">
                    <a:lumMod val="75000"/>
                  </a:schemeClr>
                </a:solidFill>
              </a:rPr>
              <a:t>Define Responsibilities</a:t>
            </a:r>
          </a:p>
          <a:p>
            <a:pPr marL="342900" indent="-342900">
              <a:buFont typeface="Wingdings" panose="05000000000000000000" pitchFamily="2" charset="2"/>
              <a:buChar char="Ø"/>
            </a:pPr>
            <a:r>
              <a:rPr lang="en-US" altLang="en-US" sz="3600" dirty="0" smtClean="0">
                <a:solidFill>
                  <a:schemeClr val="accent1">
                    <a:lumMod val="75000"/>
                  </a:schemeClr>
                </a:solidFill>
              </a:rPr>
              <a:t>Tests / Documents Required</a:t>
            </a:r>
          </a:p>
          <a:p>
            <a:pPr marL="342900" indent="-342900">
              <a:buFont typeface="Wingdings" panose="05000000000000000000" pitchFamily="2" charset="2"/>
              <a:buChar char="Ø"/>
            </a:pPr>
            <a:r>
              <a:rPr lang="en-US" altLang="en-US" sz="3600" dirty="0" smtClean="0">
                <a:solidFill>
                  <a:schemeClr val="accent1">
                    <a:lumMod val="75000"/>
                  </a:schemeClr>
                </a:solidFill>
              </a:rPr>
              <a:t>Audit Completion Interview</a:t>
            </a:r>
          </a:p>
          <a:p>
            <a:pPr marL="342900" indent="-342900">
              <a:buFont typeface="Wingdings" panose="05000000000000000000" pitchFamily="2" charset="2"/>
              <a:buChar char="Ø"/>
            </a:pPr>
            <a:endParaRPr lang="en-US" altLang="en-US" sz="2400" dirty="0" smtClean="0">
              <a:latin typeface="Tahoma" pitchFamily="34" charset="0"/>
            </a:endParaRPr>
          </a:p>
          <a:p>
            <a:pPr>
              <a:lnSpc>
                <a:spcPct val="90000"/>
              </a:lnSpc>
              <a:buSzPct val="70000"/>
              <a:buFont typeface="Wingdings" pitchFamily="2" charset="2"/>
              <a:buNone/>
            </a:pPr>
            <a:endParaRPr lang="en-US" altLang="en-US" sz="2400" dirty="0">
              <a:latin typeface="Tahoma" pitchFamily="34" charset="0"/>
            </a:endParaRPr>
          </a:p>
        </p:txBody>
      </p:sp>
    </p:spTree>
    <p:extLst>
      <p:ext uri="{BB962C8B-B14F-4D97-AF65-F5344CB8AC3E}">
        <p14:creationId xmlns:p14="http://schemas.microsoft.com/office/powerpoint/2010/main" val="849008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844"/>
            <a:ext cx="8458200" cy="762000"/>
          </a:xfrm>
        </p:spPr>
        <p:txBody>
          <a:bodyPr>
            <a:normAutofit/>
          </a:bodyPr>
          <a:lstStyle/>
          <a:p>
            <a:r>
              <a:rPr lang="en-US" sz="3600" b="1" dirty="0" smtClean="0">
                <a:solidFill>
                  <a:schemeClr val="accent2">
                    <a:lumMod val="50000"/>
                  </a:schemeClr>
                </a:solidFill>
                <a:ea typeface="+mn-ea"/>
                <a:cs typeface="+mn-cs"/>
              </a:rPr>
              <a:t>RISK MANAGEMENT</a:t>
            </a:r>
            <a:r>
              <a:rPr lang="en-US" sz="3300" b="1" dirty="0" smtClean="0">
                <a:solidFill>
                  <a:schemeClr val="accent2">
                    <a:lumMod val="50000"/>
                  </a:schemeClr>
                </a:solidFill>
                <a:latin typeface="+mn-lt"/>
                <a:ea typeface="+mn-ea"/>
                <a:cs typeface="+mn-cs"/>
              </a:rPr>
              <a:t>	</a:t>
            </a:r>
            <a:endParaRPr lang="en-US" sz="3300" b="1" dirty="0">
              <a:solidFill>
                <a:schemeClr val="accent2">
                  <a:lumMod val="50000"/>
                </a:schemeClr>
              </a:solidFill>
              <a:latin typeface="+mn-lt"/>
              <a:ea typeface="+mn-ea"/>
              <a:cs typeface="+mn-cs"/>
            </a:endParaRPr>
          </a:p>
        </p:txBody>
      </p:sp>
      <p:sp>
        <p:nvSpPr>
          <p:cNvPr id="4" name="Rectangle 3"/>
          <p:cNvSpPr txBox="1">
            <a:spLocks noGrp="1" noChangeArrowheads="1"/>
          </p:cNvSpPr>
          <p:nvPr>
            <p:ph sz="quarter" idx="10"/>
          </p:nvPr>
        </p:nvSpPr>
        <p:spPr>
          <a:xfrm>
            <a:off x="457199" y="1066800"/>
            <a:ext cx="5207449"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p>
          <a:p>
            <a:pPr>
              <a:lnSpc>
                <a:spcPct val="90000"/>
              </a:lnSpc>
              <a:buSzPct val="70000"/>
              <a:buFont typeface="Wingdings" pitchFamily="2" charset="2"/>
              <a:buChar char="Ø"/>
            </a:pPr>
            <a:r>
              <a:rPr lang="en-US" altLang="en-US" sz="3600" dirty="0" smtClean="0">
                <a:solidFill>
                  <a:schemeClr val="accent1">
                    <a:lumMod val="75000"/>
                  </a:schemeClr>
                </a:solidFill>
              </a:rPr>
              <a:t>How often are emergency drills conducted? </a:t>
            </a:r>
          </a:p>
          <a:p>
            <a:pPr>
              <a:lnSpc>
                <a:spcPct val="90000"/>
              </a:lnSpc>
              <a:buSzPct val="70000"/>
              <a:buFont typeface="Wingdings" pitchFamily="2" charset="2"/>
              <a:buChar char="Ø"/>
            </a:pPr>
            <a:r>
              <a:rPr lang="en-US" altLang="en-US" sz="3600" dirty="0" smtClean="0">
                <a:solidFill>
                  <a:schemeClr val="accent1">
                    <a:lumMod val="75000"/>
                  </a:schemeClr>
                </a:solidFill>
              </a:rPr>
              <a:t>Is there a school self-inspection?</a:t>
            </a:r>
          </a:p>
          <a:p>
            <a:pPr>
              <a:lnSpc>
                <a:spcPct val="90000"/>
              </a:lnSpc>
              <a:buSzPct val="70000"/>
              <a:buFont typeface="Wingdings" pitchFamily="2" charset="2"/>
              <a:buChar char="Ø"/>
            </a:pPr>
            <a:r>
              <a:rPr lang="en-US" altLang="en-US" sz="3600" dirty="0" smtClean="0">
                <a:solidFill>
                  <a:schemeClr val="accent1">
                    <a:lumMod val="75000"/>
                  </a:schemeClr>
                </a:solidFill>
              </a:rPr>
              <a:t>Is there a School Emergency Response Plan? </a:t>
            </a: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6167040" y="2419895"/>
            <a:ext cx="2519760" cy="19806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smtClean="0">
                <a:solidFill>
                  <a:schemeClr val="accent1">
                    <a:lumMod val="75000"/>
                  </a:schemeClr>
                </a:solidFill>
              </a:rPr>
              <a:t>Reports</a:t>
            </a:r>
            <a:endParaRPr lang="en-US" altLang="en-US" sz="3600" dirty="0">
              <a:solidFill>
                <a:schemeClr val="accent1">
                  <a:lumMod val="75000"/>
                </a:schemeClr>
              </a:solidFill>
            </a:endParaRPr>
          </a:p>
        </p:txBody>
      </p:sp>
      <p:pic>
        <p:nvPicPr>
          <p:cNvPr id="20482" name="Picture 2" descr="https://encrypted-tbn0.gstatic.com/images?q=tbn:ANd9GcSzX-pxUZTjqMgw7GEUdods-OydiYzhAADx9VG-_OE-OMjlQdTJ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649" y="457201"/>
            <a:ext cx="207944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thepapertiger.com/blog/wp-content/uploads/2010/10/cartoon-folder-wal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040" y="4572001"/>
            <a:ext cx="1915319" cy="19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22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844"/>
            <a:ext cx="8458200" cy="762000"/>
          </a:xfrm>
        </p:spPr>
        <p:txBody>
          <a:bodyPr>
            <a:normAutofit/>
          </a:bodyPr>
          <a:lstStyle/>
          <a:p>
            <a:r>
              <a:rPr lang="en-US" sz="3600" b="1" dirty="0" smtClean="0">
                <a:solidFill>
                  <a:schemeClr val="accent2">
                    <a:lumMod val="50000"/>
                  </a:schemeClr>
                </a:solidFill>
                <a:ea typeface="+mn-ea"/>
                <a:cs typeface="+mn-cs"/>
              </a:rPr>
              <a:t>RISK MANAGEMENT</a:t>
            </a:r>
            <a:r>
              <a:rPr lang="en-US" sz="3300" b="1" dirty="0" smtClean="0">
                <a:solidFill>
                  <a:schemeClr val="accent2">
                    <a:lumMod val="50000"/>
                  </a:schemeClr>
                </a:solidFill>
                <a:latin typeface="+mn-lt"/>
                <a:ea typeface="+mn-ea"/>
                <a:cs typeface="+mn-cs"/>
              </a:rPr>
              <a:t>	</a:t>
            </a:r>
            <a:endParaRPr lang="en-US" sz="3300" b="1" dirty="0">
              <a:solidFill>
                <a:schemeClr val="accent2">
                  <a:lumMod val="50000"/>
                </a:schemeClr>
              </a:solidFill>
              <a:latin typeface="+mn-lt"/>
              <a:ea typeface="+mn-ea"/>
              <a:cs typeface="+mn-cs"/>
            </a:endParaRPr>
          </a:p>
        </p:txBody>
      </p:sp>
      <p:sp>
        <p:nvSpPr>
          <p:cNvPr id="4" name="Rectangle 3"/>
          <p:cNvSpPr txBox="1">
            <a:spLocks noGrp="1" noChangeArrowheads="1"/>
          </p:cNvSpPr>
          <p:nvPr>
            <p:ph sz="quarter" idx="10"/>
          </p:nvPr>
        </p:nvSpPr>
        <p:spPr>
          <a:xfrm>
            <a:off x="457199" y="1066800"/>
            <a:ext cx="5207449"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p>
          <a:p>
            <a:pPr>
              <a:lnSpc>
                <a:spcPct val="90000"/>
              </a:lnSpc>
              <a:buSzPct val="70000"/>
              <a:buFont typeface="Wingdings" pitchFamily="2" charset="2"/>
              <a:buChar char="Ø"/>
            </a:pPr>
            <a:r>
              <a:rPr lang="en-US" altLang="en-US" sz="3600" dirty="0" smtClean="0">
                <a:solidFill>
                  <a:schemeClr val="accent1">
                    <a:lumMod val="75000"/>
                  </a:schemeClr>
                </a:solidFill>
              </a:rPr>
              <a:t>Does the school own any vehicles? </a:t>
            </a:r>
            <a:endParaRPr lang="en-US" altLang="en-US" sz="3600" dirty="0">
              <a:solidFill>
                <a:schemeClr val="accent1">
                  <a:lumMod val="75000"/>
                </a:schemeClr>
              </a:solidFill>
            </a:endParaRPr>
          </a:p>
          <a:p>
            <a:pPr>
              <a:lnSpc>
                <a:spcPct val="90000"/>
              </a:lnSpc>
              <a:buSzPct val="70000"/>
              <a:buFont typeface="Wingdings" pitchFamily="2" charset="2"/>
              <a:buChar char="Ø"/>
            </a:pPr>
            <a:r>
              <a:rPr lang="en-US" altLang="en-US" sz="3600" dirty="0" smtClean="0">
                <a:solidFill>
                  <a:schemeClr val="accent1">
                    <a:lumMod val="75000"/>
                  </a:schemeClr>
                </a:solidFill>
              </a:rPr>
              <a:t>If so, are they insured through the Conference office? </a:t>
            </a:r>
          </a:p>
          <a:p>
            <a:pPr>
              <a:lnSpc>
                <a:spcPct val="90000"/>
              </a:lnSpc>
              <a:buSzPct val="70000"/>
              <a:buFont typeface="Wingdings" pitchFamily="2" charset="2"/>
              <a:buChar char="Ø"/>
            </a:pPr>
            <a:r>
              <a:rPr lang="en-US" altLang="en-US" sz="3600" dirty="0" smtClean="0">
                <a:solidFill>
                  <a:schemeClr val="accent1">
                    <a:lumMod val="75000"/>
                  </a:schemeClr>
                </a:solidFill>
              </a:rPr>
              <a:t>Are there any 15 passenger vans? </a:t>
            </a: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6167040" y="2419895"/>
            <a:ext cx="2595960" cy="19806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smtClean="0">
                <a:solidFill>
                  <a:schemeClr val="accent1">
                    <a:lumMod val="75000"/>
                  </a:schemeClr>
                </a:solidFill>
              </a:rPr>
              <a:t>Registration</a:t>
            </a:r>
          </a:p>
          <a:p>
            <a:pPr>
              <a:lnSpc>
                <a:spcPct val="90000"/>
              </a:lnSpc>
              <a:buSzPct val="70000"/>
              <a:buFont typeface="Wingdings" pitchFamily="2" charset="2"/>
              <a:buChar char="Ø"/>
            </a:pPr>
            <a:r>
              <a:rPr lang="en-US" altLang="en-US" sz="3600" dirty="0" smtClean="0">
                <a:solidFill>
                  <a:schemeClr val="accent1">
                    <a:lumMod val="75000"/>
                  </a:schemeClr>
                </a:solidFill>
              </a:rPr>
              <a:t>Conference Statement</a:t>
            </a:r>
          </a:p>
          <a:p>
            <a:pPr marL="0" indent="0">
              <a:lnSpc>
                <a:spcPct val="90000"/>
              </a:lnSpc>
              <a:buSzPct val="70000"/>
              <a:buNone/>
            </a:pPr>
            <a:endParaRPr lang="en-US" altLang="en-US" sz="3600" dirty="0">
              <a:solidFill>
                <a:schemeClr val="accent1">
                  <a:lumMod val="75000"/>
                </a:schemeClr>
              </a:solidFill>
            </a:endParaRPr>
          </a:p>
        </p:txBody>
      </p:sp>
      <p:pic>
        <p:nvPicPr>
          <p:cNvPr id="20482" name="Picture 2" descr="https://encrypted-tbn0.gstatic.com/images?q=tbn:ANd9GcSzX-pxUZTjqMgw7GEUdods-OydiYzhAADx9VG-_OE-OMjlQdTJ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649" y="457201"/>
            <a:ext cx="207944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thepapertiger.com/blog/wp-content/uploads/2010/10/cartoon-folder-wal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040" y="4572001"/>
            <a:ext cx="1915319" cy="19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047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844"/>
            <a:ext cx="8458200" cy="762000"/>
          </a:xfrm>
        </p:spPr>
        <p:txBody>
          <a:bodyPr>
            <a:normAutofit/>
          </a:bodyPr>
          <a:lstStyle/>
          <a:p>
            <a:r>
              <a:rPr lang="en-US" sz="3600" b="1" dirty="0" smtClean="0">
                <a:solidFill>
                  <a:schemeClr val="accent2">
                    <a:lumMod val="50000"/>
                  </a:schemeClr>
                </a:solidFill>
                <a:ea typeface="+mn-ea"/>
                <a:cs typeface="+mn-cs"/>
              </a:rPr>
              <a:t>RISK MANAGEMENT</a:t>
            </a:r>
            <a:r>
              <a:rPr lang="en-US" sz="3300" b="1" dirty="0" smtClean="0">
                <a:solidFill>
                  <a:schemeClr val="accent2">
                    <a:lumMod val="50000"/>
                  </a:schemeClr>
                </a:solidFill>
                <a:latin typeface="+mn-lt"/>
                <a:ea typeface="+mn-ea"/>
                <a:cs typeface="+mn-cs"/>
              </a:rPr>
              <a:t>	</a:t>
            </a:r>
            <a:endParaRPr lang="en-US" sz="3300" b="1" dirty="0">
              <a:solidFill>
                <a:schemeClr val="accent2">
                  <a:lumMod val="50000"/>
                </a:schemeClr>
              </a:solidFill>
              <a:latin typeface="+mn-lt"/>
              <a:ea typeface="+mn-ea"/>
              <a:cs typeface="+mn-cs"/>
            </a:endParaRPr>
          </a:p>
        </p:txBody>
      </p:sp>
      <p:sp>
        <p:nvSpPr>
          <p:cNvPr id="4" name="Rectangle 3"/>
          <p:cNvSpPr txBox="1">
            <a:spLocks noGrp="1" noChangeArrowheads="1"/>
          </p:cNvSpPr>
          <p:nvPr>
            <p:ph sz="quarter" idx="10"/>
          </p:nvPr>
        </p:nvSpPr>
        <p:spPr>
          <a:xfrm>
            <a:off x="457199" y="1066800"/>
            <a:ext cx="5207449"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p>
          <a:p>
            <a:pPr>
              <a:lnSpc>
                <a:spcPct val="90000"/>
              </a:lnSpc>
              <a:buSzPct val="70000"/>
              <a:buFont typeface="Wingdings" pitchFamily="2" charset="2"/>
              <a:buChar char="Ø"/>
            </a:pPr>
            <a:r>
              <a:rPr lang="en-US" altLang="en-US" sz="3600" dirty="0" smtClean="0">
                <a:solidFill>
                  <a:schemeClr val="accent1">
                    <a:lumMod val="75000"/>
                  </a:schemeClr>
                </a:solidFill>
              </a:rPr>
              <a:t>Are ALL employees and volunteers properly screened to work with children?</a:t>
            </a:r>
          </a:p>
          <a:p>
            <a:pPr lvl="1">
              <a:lnSpc>
                <a:spcPct val="90000"/>
              </a:lnSpc>
              <a:buSzPct val="70000"/>
              <a:buFont typeface="Wingdings" pitchFamily="2" charset="2"/>
              <a:buChar char="Ø"/>
            </a:pPr>
            <a:r>
              <a:rPr lang="en-US" altLang="en-US" dirty="0" smtClean="0">
                <a:solidFill>
                  <a:schemeClr val="accent1">
                    <a:lumMod val="75000"/>
                  </a:schemeClr>
                </a:solidFill>
              </a:rPr>
              <a:t>Fingerprint – if the school is receiving Step-Up funds</a:t>
            </a:r>
          </a:p>
          <a:p>
            <a:pPr lvl="1">
              <a:lnSpc>
                <a:spcPct val="90000"/>
              </a:lnSpc>
              <a:buSzPct val="70000"/>
              <a:buFont typeface="Wingdings" pitchFamily="2" charset="2"/>
              <a:buChar char="Ø"/>
            </a:pPr>
            <a:endParaRPr lang="en-US" altLang="en-US" dirty="0" smtClean="0">
              <a:solidFill>
                <a:schemeClr val="accent1">
                  <a:lumMod val="75000"/>
                </a:schemeClr>
              </a:solidFill>
            </a:endParaRP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6167040" y="2419895"/>
            <a:ext cx="2519760" cy="19806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smtClean="0">
                <a:solidFill>
                  <a:schemeClr val="accent1">
                    <a:lumMod val="75000"/>
                  </a:schemeClr>
                </a:solidFill>
              </a:rPr>
              <a:t>Reports</a:t>
            </a:r>
            <a:endParaRPr lang="en-US" altLang="en-US" sz="3600" dirty="0">
              <a:solidFill>
                <a:schemeClr val="accent1">
                  <a:lumMod val="75000"/>
                </a:schemeClr>
              </a:solidFill>
            </a:endParaRPr>
          </a:p>
        </p:txBody>
      </p:sp>
      <p:pic>
        <p:nvPicPr>
          <p:cNvPr id="20482" name="Picture 2" descr="https://encrypted-tbn0.gstatic.com/images?q=tbn:ANd9GcSzX-pxUZTjqMgw7GEUdods-OydiYzhAADx9VG-_OE-OMjlQdTJ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649" y="457201"/>
            <a:ext cx="207944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thepapertiger.com/blog/wp-content/uploads/2010/10/cartoon-folder-wal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040" y="4572001"/>
            <a:ext cx="1915319" cy="19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23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844"/>
            <a:ext cx="8458200" cy="762000"/>
          </a:xfrm>
        </p:spPr>
        <p:txBody>
          <a:bodyPr>
            <a:normAutofit/>
          </a:bodyPr>
          <a:lstStyle/>
          <a:p>
            <a:r>
              <a:rPr lang="en-US" sz="3600" b="1" dirty="0" smtClean="0">
                <a:solidFill>
                  <a:schemeClr val="accent2">
                    <a:lumMod val="50000"/>
                  </a:schemeClr>
                </a:solidFill>
                <a:ea typeface="+mn-ea"/>
                <a:cs typeface="+mn-cs"/>
              </a:rPr>
              <a:t>Human Resources</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457199" y="1066800"/>
            <a:ext cx="5207449"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p>
          <a:p>
            <a:pPr lvl="1">
              <a:lnSpc>
                <a:spcPct val="90000"/>
              </a:lnSpc>
              <a:buSzPct val="70000"/>
              <a:buFont typeface="Wingdings" pitchFamily="2" charset="2"/>
              <a:buChar char="Ø"/>
            </a:pPr>
            <a:r>
              <a:rPr lang="en-US" altLang="en-US" sz="3600" dirty="0" smtClean="0">
                <a:solidFill>
                  <a:schemeClr val="accent1">
                    <a:lumMod val="75000"/>
                  </a:schemeClr>
                </a:solidFill>
              </a:rPr>
              <a:t>Are all employees either Conference or Locally Funded Employees? </a:t>
            </a:r>
          </a:p>
          <a:p>
            <a:pPr lvl="1">
              <a:lnSpc>
                <a:spcPct val="90000"/>
              </a:lnSpc>
              <a:buSzPct val="70000"/>
              <a:buFont typeface="Wingdings" pitchFamily="2" charset="2"/>
              <a:buChar char="Ø"/>
            </a:pPr>
            <a:r>
              <a:rPr lang="en-US" altLang="en-US" sz="3600" dirty="0" smtClean="0">
                <a:solidFill>
                  <a:schemeClr val="accent1">
                    <a:lumMod val="75000"/>
                  </a:schemeClr>
                </a:solidFill>
              </a:rPr>
              <a:t>Is your Human Resources poster properly placed? </a:t>
            </a: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6167040" y="2419895"/>
            <a:ext cx="2519760" cy="19806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sz="3600" dirty="0" smtClean="0">
                <a:solidFill>
                  <a:schemeClr val="accent1">
                    <a:lumMod val="75000"/>
                  </a:schemeClr>
                </a:solidFill>
              </a:rPr>
              <a:t>Monthly Folder</a:t>
            </a:r>
          </a:p>
          <a:p>
            <a:pPr>
              <a:lnSpc>
                <a:spcPct val="90000"/>
              </a:lnSpc>
              <a:buSzPct val="70000"/>
              <a:buFont typeface="Wingdings" pitchFamily="2" charset="2"/>
              <a:buChar char="Ø"/>
            </a:pPr>
            <a:r>
              <a:rPr lang="en-US" altLang="en-US" sz="3600" dirty="0" smtClean="0">
                <a:solidFill>
                  <a:schemeClr val="accent1">
                    <a:lumMod val="75000"/>
                  </a:schemeClr>
                </a:solidFill>
              </a:rPr>
              <a:t>Journal</a:t>
            </a:r>
            <a:endParaRPr lang="en-US" altLang="en-US" sz="3600" dirty="0">
              <a:solidFill>
                <a:schemeClr val="accent1">
                  <a:lumMod val="75000"/>
                </a:schemeClr>
              </a:solidFill>
            </a:endParaRPr>
          </a:p>
        </p:txBody>
      </p:sp>
      <p:pic>
        <p:nvPicPr>
          <p:cNvPr id="20482" name="Picture 2" descr="https://encrypted-tbn0.gstatic.com/images?q=tbn:ANd9GcSzX-pxUZTjqMgw7GEUdods-OydiYzhAADx9VG-_OE-OMjlQdTJ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649" y="457201"/>
            <a:ext cx="207944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thepapertiger.com/blog/wp-content/uploads/2010/10/cartoon-folder-wal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040" y="4572001"/>
            <a:ext cx="1915319" cy="19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19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762000"/>
          </a:xfrm>
        </p:spPr>
        <p:txBody>
          <a:bodyPr>
            <a:normAutofit/>
          </a:bodyPr>
          <a:lstStyle/>
          <a:p>
            <a:r>
              <a:rPr lang="en-US" sz="3600" b="1" dirty="0" smtClean="0">
                <a:solidFill>
                  <a:schemeClr val="accent2">
                    <a:lumMod val="50000"/>
                  </a:schemeClr>
                </a:solidFill>
                <a:ea typeface="+mn-ea"/>
                <a:cs typeface="+mn-cs"/>
              </a:rPr>
              <a:t>PAYROLL</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457200" y="1066800"/>
            <a:ext cx="4648200"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TEST	</a:t>
            </a:r>
          </a:p>
          <a:p>
            <a:pPr>
              <a:lnSpc>
                <a:spcPct val="90000"/>
              </a:lnSpc>
              <a:buSzPct val="70000"/>
              <a:buFont typeface="Wingdings" pitchFamily="2" charset="2"/>
              <a:buChar char="Ø"/>
            </a:pPr>
            <a:r>
              <a:rPr lang="en-US" altLang="en-US" sz="3600" dirty="0" smtClean="0">
                <a:solidFill>
                  <a:schemeClr val="accent1">
                    <a:lumMod val="75000"/>
                  </a:schemeClr>
                </a:solidFill>
              </a:rPr>
              <a:t>Are teachers payroll payments up-to-date with the Conference office?</a:t>
            </a:r>
          </a:p>
          <a:p>
            <a:pPr>
              <a:lnSpc>
                <a:spcPct val="90000"/>
              </a:lnSpc>
              <a:buSzPct val="70000"/>
              <a:buFont typeface="Wingdings" pitchFamily="2" charset="2"/>
              <a:buChar char="Ø"/>
            </a:pPr>
            <a:r>
              <a:rPr lang="en-US" altLang="en-US" sz="3600" dirty="0" smtClean="0">
                <a:solidFill>
                  <a:schemeClr val="accent1">
                    <a:lumMod val="75000"/>
                  </a:schemeClr>
                </a:solidFill>
              </a:rPr>
              <a:t>Are Locally Funded Employee payments up-to-date with the Conference office? </a:t>
            </a: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562599" y="1058091"/>
            <a:ext cx="3349625" cy="29805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dirty="0" smtClean="0">
                <a:solidFill>
                  <a:schemeClr val="accent1">
                    <a:lumMod val="75000"/>
                  </a:schemeClr>
                </a:solidFill>
              </a:rPr>
              <a:t>Conference Statement.</a:t>
            </a:r>
          </a:p>
          <a:p>
            <a:pPr>
              <a:lnSpc>
                <a:spcPct val="90000"/>
              </a:lnSpc>
              <a:buSzPct val="70000"/>
              <a:buFont typeface="Wingdings" pitchFamily="2" charset="2"/>
              <a:buChar char="Ø"/>
            </a:pPr>
            <a:r>
              <a:rPr lang="en-US" altLang="en-US" dirty="0">
                <a:solidFill>
                  <a:schemeClr val="accent1">
                    <a:lumMod val="75000"/>
                  </a:schemeClr>
                </a:solidFill>
              </a:rPr>
              <a:t>A</a:t>
            </a:r>
            <a:r>
              <a:rPr lang="en-US" altLang="en-US" dirty="0" smtClean="0">
                <a:solidFill>
                  <a:schemeClr val="accent1">
                    <a:lumMod val="75000"/>
                  </a:schemeClr>
                </a:solidFill>
              </a:rPr>
              <a:t>ccount journal</a:t>
            </a:r>
          </a:p>
          <a:p>
            <a:pPr>
              <a:lnSpc>
                <a:spcPct val="90000"/>
              </a:lnSpc>
              <a:buSzPct val="70000"/>
              <a:buFont typeface="Wingdings" pitchFamily="2" charset="2"/>
              <a:buChar char="Ø"/>
            </a:pPr>
            <a:endParaRPr lang="en-US" altLang="en-US" sz="3600" dirty="0">
              <a:solidFill>
                <a:srgbClr val="0070C0"/>
              </a:solidFill>
            </a:endParaRPr>
          </a:p>
        </p:txBody>
      </p:sp>
      <p:grpSp>
        <p:nvGrpSpPr>
          <p:cNvPr id="7" name="Group 6"/>
          <p:cNvGrpSpPr/>
          <p:nvPr/>
        </p:nvGrpSpPr>
        <p:grpSpPr>
          <a:xfrm>
            <a:off x="5943600" y="4038600"/>
            <a:ext cx="2590800" cy="2720932"/>
            <a:chOff x="5943600" y="4038600"/>
            <a:chExt cx="2590800" cy="2720932"/>
          </a:xfrm>
        </p:grpSpPr>
        <p:pic>
          <p:nvPicPr>
            <p:cNvPr id="18434" name="Picture 2" descr="https://encrypted-tbn0.gstatic.com/images?q=tbn:ANd9GcSM4XloILLrLGtc46vHiUfE4Ag5pnU7QWZs3jXC9b9EFjq1syju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038600"/>
              <a:ext cx="2590800" cy="27209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3600" y="6349388"/>
              <a:ext cx="2590800" cy="369332"/>
            </a:xfrm>
            <a:prstGeom prst="rect">
              <a:avLst/>
            </a:prstGeom>
            <a:solidFill>
              <a:srgbClr val="FFC000"/>
            </a:solidFill>
          </p:spPr>
          <p:txBody>
            <a:bodyPr wrap="square" rtlCol="0">
              <a:spAutoFit/>
            </a:bodyPr>
            <a:lstStyle/>
            <a:p>
              <a:pPr algn="ctr"/>
              <a:r>
                <a:rPr lang="en-US" dirty="0" smtClean="0"/>
                <a:t>Remittance = Mission</a:t>
              </a:r>
              <a:endParaRPr lang="en-US" dirty="0"/>
            </a:p>
          </p:txBody>
        </p:sp>
      </p:grpSp>
    </p:spTree>
    <p:extLst>
      <p:ext uri="{BB962C8B-B14F-4D97-AF65-F5344CB8AC3E}">
        <p14:creationId xmlns:p14="http://schemas.microsoft.com/office/powerpoint/2010/main" val="3663205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normAutofit/>
          </a:bodyPr>
          <a:lstStyle/>
          <a:p>
            <a:r>
              <a:rPr lang="en-US" sz="3600" b="1" dirty="0" smtClean="0">
                <a:solidFill>
                  <a:schemeClr val="accent2">
                    <a:lumMod val="50000"/>
                  </a:schemeClr>
                </a:solidFill>
                <a:ea typeface="+mn-ea"/>
                <a:cs typeface="+mn-cs"/>
              </a:rPr>
              <a:t>Independent Contractors</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304800" y="1066799"/>
            <a:ext cx="5334000" cy="5249092"/>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10000"/>
              </a:lnSpc>
              <a:buSzPct val="70000"/>
              <a:buNone/>
            </a:pPr>
            <a:r>
              <a:rPr lang="en-US" sz="7500" dirty="0">
                <a:solidFill>
                  <a:schemeClr val="accent1">
                    <a:lumMod val="75000"/>
                  </a:schemeClr>
                </a:solidFill>
              </a:rPr>
              <a:t>TEST</a:t>
            </a:r>
            <a:r>
              <a:rPr lang="en-US" sz="4500" dirty="0">
                <a:solidFill>
                  <a:schemeClr val="accent1">
                    <a:lumMod val="75000"/>
                  </a:schemeClr>
                </a:solidFill>
              </a:rPr>
              <a:t>	</a:t>
            </a:r>
          </a:p>
          <a:p>
            <a:pPr>
              <a:lnSpc>
                <a:spcPct val="110000"/>
              </a:lnSpc>
              <a:buSzPct val="70000"/>
              <a:buFont typeface="Wingdings" pitchFamily="2" charset="2"/>
              <a:buChar char="Ø"/>
            </a:pPr>
            <a:r>
              <a:rPr lang="en-US" altLang="en-US" sz="11200" dirty="0" smtClean="0">
                <a:solidFill>
                  <a:schemeClr val="accent1">
                    <a:lumMod val="75000"/>
                  </a:schemeClr>
                </a:solidFill>
              </a:rPr>
              <a:t>Is </a:t>
            </a:r>
            <a:r>
              <a:rPr lang="en-US" altLang="en-US" sz="11200" dirty="0">
                <a:solidFill>
                  <a:schemeClr val="accent1">
                    <a:lumMod val="75000"/>
                  </a:schemeClr>
                </a:solidFill>
              </a:rPr>
              <a:t>the </a:t>
            </a:r>
            <a:r>
              <a:rPr lang="en-US" altLang="en-US" sz="11200" dirty="0" smtClean="0">
                <a:solidFill>
                  <a:schemeClr val="accent1">
                    <a:lumMod val="75000"/>
                  </a:schemeClr>
                </a:solidFill>
              </a:rPr>
              <a:t>school </a:t>
            </a:r>
            <a:r>
              <a:rPr lang="en-US" altLang="en-US" sz="11200" dirty="0">
                <a:solidFill>
                  <a:schemeClr val="accent1">
                    <a:lumMod val="75000"/>
                  </a:schemeClr>
                </a:solidFill>
              </a:rPr>
              <a:t>using </a:t>
            </a:r>
            <a:r>
              <a:rPr lang="en-US" altLang="en-US" sz="11200" dirty="0" smtClean="0">
                <a:solidFill>
                  <a:schemeClr val="accent1">
                    <a:lumMod val="75000"/>
                  </a:schemeClr>
                </a:solidFill>
              </a:rPr>
              <a:t>individuals/ companies </a:t>
            </a:r>
            <a:r>
              <a:rPr lang="en-US" altLang="en-US" sz="11200" dirty="0">
                <a:solidFill>
                  <a:schemeClr val="accent1">
                    <a:lumMod val="75000"/>
                  </a:schemeClr>
                </a:solidFill>
              </a:rPr>
              <a:t>to do work at the </a:t>
            </a:r>
            <a:r>
              <a:rPr lang="en-US" altLang="en-US" sz="11200" dirty="0" smtClean="0">
                <a:solidFill>
                  <a:schemeClr val="accent1">
                    <a:lumMod val="75000"/>
                  </a:schemeClr>
                </a:solidFill>
              </a:rPr>
              <a:t>school? </a:t>
            </a:r>
          </a:p>
          <a:p>
            <a:pPr>
              <a:lnSpc>
                <a:spcPct val="110000"/>
              </a:lnSpc>
              <a:buSzPct val="70000"/>
              <a:buFont typeface="Wingdings" pitchFamily="2" charset="2"/>
              <a:buChar char="Ø"/>
            </a:pPr>
            <a:r>
              <a:rPr lang="en-US" altLang="en-US" sz="11200" dirty="0" smtClean="0">
                <a:solidFill>
                  <a:schemeClr val="accent1">
                    <a:lumMod val="75000"/>
                  </a:schemeClr>
                </a:solidFill>
              </a:rPr>
              <a:t>Do they pass the test of an Independent Contractor</a:t>
            </a:r>
          </a:p>
          <a:p>
            <a:pPr>
              <a:lnSpc>
                <a:spcPct val="110000"/>
              </a:lnSpc>
              <a:buSzPct val="70000"/>
              <a:buFont typeface="Wingdings" pitchFamily="2" charset="2"/>
              <a:buChar char="Ø"/>
            </a:pPr>
            <a:r>
              <a:rPr lang="en-US" altLang="en-US" sz="11200" dirty="0" smtClean="0">
                <a:solidFill>
                  <a:schemeClr val="accent1">
                    <a:lumMod val="75000"/>
                  </a:schemeClr>
                </a:solidFill>
              </a:rPr>
              <a:t>Are they properly hired? </a:t>
            </a:r>
          </a:p>
          <a:p>
            <a:pPr lvl="2">
              <a:lnSpc>
                <a:spcPct val="90000"/>
              </a:lnSpc>
              <a:buSzPct val="70000"/>
              <a:buFont typeface="Wingdings" pitchFamily="2" charset="2"/>
              <a:buChar char="Ø"/>
            </a:pPr>
            <a:r>
              <a:rPr lang="en-US" altLang="en-US" sz="11200" dirty="0">
                <a:solidFill>
                  <a:schemeClr val="accent1">
                    <a:lumMod val="75000"/>
                  </a:schemeClr>
                </a:solidFill>
              </a:rPr>
              <a:t>W9</a:t>
            </a:r>
          </a:p>
          <a:p>
            <a:pPr lvl="2">
              <a:lnSpc>
                <a:spcPct val="90000"/>
              </a:lnSpc>
              <a:buSzPct val="70000"/>
              <a:buFont typeface="Wingdings" pitchFamily="2" charset="2"/>
              <a:buChar char="Ø"/>
            </a:pPr>
            <a:r>
              <a:rPr lang="en-US" altLang="en-US" sz="11200" dirty="0">
                <a:solidFill>
                  <a:schemeClr val="accent1">
                    <a:lumMod val="75000"/>
                  </a:schemeClr>
                </a:solidFill>
              </a:rPr>
              <a:t>Contract for Service</a:t>
            </a:r>
          </a:p>
          <a:p>
            <a:pPr lvl="2">
              <a:lnSpc>
                <a:spcPct val="90000"/>
              </a:lnSpc>
              <a:buSzPct val="70000"/>
              <a:buFont typeface="Wingdings" pitchFamily="2" charset="2"/>
              <a:buChar char="Ø"/>
            </a:pPr>
            <a:r>
              <a:rPr lang="en-US" altLang="en-US" sz="11200" dirty="0" smtClean="0">
                <a:solidFill>
                  <a:schemeClr val="accent1">
                    <a:lumMod val="75000"/>
                  </a:schemeClr>
                </a:solidFill>
              </a:rPr>
              <a:t>Insurance Certificate listing the school </a:t>
            </a:r>
            <a:endParaRPr lang="en-US" altLang="en-US" sz="11200" dirty="0">
              <a:solidFill>
                <a:schemeClr val="accent1">
                  <a:lumMod val="75000"/>
                </a:schemeClr>
              </a:solidFill>
            </a:endParaRPr>
          </a:p>
          <a:p>
            <a:pPr lvl="1">
              <a:lnSpc>
                <a:spcPct val="110000"/>
              </a:lnSpc>
              <a:buSzPct val="70000"/>
              <a:buFont typeface="Wingdings" pitchFamily="2" charset="2"/>
              <a:buChar char="Ø"/>
            </a:pPr>
            <a:endParaRPr lang="en-US" altLang="en-US" sz="4100" dirty="0" smtClean="0">
              <a:solidFill>
                <a:schemeClr val="accent1">
                  <a:lumMod val="75000"/>
                </a:schemeClr>
              </a:solidFill>
            </a:endParaRPr>
          </a:p>
          <a:p>
            <a:pPr>
              <a:lnSpc>
                <a:spcPct val="110000"/>
              </a:lnSpc>
              <a:buSzPct val="70000"/>
              <a:buFont typeface="Wingdings" pitchFamily="2" charset="2"/>
              <a:buChar char="Ø"/>
            </a:pPr>
            <a:endParaRPr lang="en-US" altLang="en-US" sz="4500" dirty="0">
              <a:solidFill>
                <a:schemeClr val="accent1">
                  <a:lumMod val="75000"/>
                </a:schemeClr>
              </a:solidFill>
            </a:endParaRPr>
          </a:p>
          <a:p>
            <a:pPr>
              <a:lnSpc>
                <a:spcPct val="110000"/>
              </a:lnSpc>
              <a:buSzPct val="70000"/>
              <a:buFont typeface="Wingdings" pitchFamily="2" charset="2"/>
              <a:buChar char="Ø"/>
            </a:pPr>
            <a:endParaRPr lang="en-US" altLang="en-US" sz="4500" dirty="0">
              <a:solidFill>
                <a:schemeClr val="accent1">
                  <a:lumMod val="75000"/>
                </a:schemeClr>
              </a:solidFill>
            </a:endParaRPr>
          </a:p>
          <a:p>
            <a:pPr marL="0" indent="0">
              <a:lnSpc>
                <a:spcPct val="90000"/>
              </a:lnSpc>
              <a:buSzPct val="70000"/>
              <a:buNone/>
            </a:pPr>
            <a:r>
              <a:rPr lang="en-US" altLang="en-US" sz="3600" dirty="0" smtClean="0">
                <a:solidFill>
                  <a:schemeClr val="accent1">
                    <a:lumMod val="75000"/>
                  </a:schemeClr>
                </a:solidFill>
              </a:rPr>
              <a:t>	</a:t>
            </a:r>
            <a:endParaRPr lang="en-US" altLang="en-US" sz="3600" dirty="0">
              <a:solidFill>
                <a:schemeClr val="accent1">
                  <a:lumMod val="75000"/>
                </a:schemeClr>
              </a:solidFill>
            </a:endParaRP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829300" y="2722517"/>
            <a:ext cx="30099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r>
              <a:rPr lang="en-US" altLang="en-US" sz="2200" dirty="0">
                <a:solidFill>
                  <a:schemeClr val="accent1">
                    <a:lumMod val="75000"/>
                  </a:schemeClr>
                </a:solidFill>
              </a:rPr>
              <a:t>DOCUMENTS</a:t>
            </a:r>
          </a:p>
          <a:p>
            <a:pPr>
              <a:lnSpc>
                <a:spcPct val="90000"/>
              </a:lnSpc>
              <a:buSzPct val="70000"/>
              <a:buFont typeface="Wingdings" pitchFamily="2" charset="2"/>
              <a:buChar char="Ø"/>
            </a:pPr>
            <a:r>
              <a:rPr lang="en-US" altLang="en-US" sz="2200" dirty="0" smtClean="0">
                <a:solidFill>
                  <a:schemeClr val="accent1">
                    <a:lumMod val="75000"/>
                  </a:schemeClr>
                </a:solidFill>
              </a:rPr>
              <a:t>School </a:t>
            </a:r>
            <a:r>
              <a:rPr lang="en-US" altLang="en-US" sz="2200" dirty="0">
                <a:solidFill>
                  <a:schemeClr val="accent1">
                    <a:lumMod val="75000"/>
                  </a:schemeClr>
                </a:solidFill>
              </a:rPr>
              <a:t>Journal</a:t>
            </a:r>
          </a:p>
          <a:p>
            <a:pPr>
              <a:lnSpc>
                <a:spcPct val="90000"/>
              </a:lnSpc>
              <a:buSzPct val="70000"/>
              <a:buFont typeface="Wingdings" pitchFamily="2" charset="2"/>
              <a:buChar char="Ø"/>
            </a:pPr>
            <a:r>
              <a:rPr lang="en-US" altLang="en-US" sz="2200" dirty="0">
                <a:solidFill>
                  <a:schemeClr val="accent1">
                    <a:lumMod val="75000"/>
                  </a:schemeClr>
                </a:solidFill>
              </a:rPr>
              <a:t>Conference Employee Report</a:t>
            </a:r>
          </a:p>
          <a:p>
            <a:pPr>
              <a:lnSpc>
                <a:spcPct val="90000"/>
              </a:lnSpc>
              <a:buSzPct val="70000"/>
              <a:buFont typeface="Wingdings" pitchFamily="2" charset="2"/>
              <a:buChar char="Ø"/>
            </a:pPr>
            <a:r>
              <a:rPr lang="en-US" altLang="en-US" sz="2200" dirty="0">
                <a:solidFill>
                  <a:schemeClr val="accent1">
                    <a:lumMod val="75000"/>
                  </a:schemeClr>
                </a:solidFill>
              </a:rPr>
              <a:t>Insurance Folder</a:t>
            </a:r>
          </a:p>
          <a:p>
            <a:pPr>
              <a:lnSpc>
                <a:spcPct val="90000"/>
              </a:lnSpc>
              <a:buSzPct val="70000"/>
              <a:buFont typeface="Wingdings" pitchFamily="2" charset="2"/>
              <a:buChar char="Ø"/>
            </a:pPr>
            <a:r>
              <a:rPr lang="en-US" altLang="en-US" sz="2200" dirty="0">
                <a:solidFill>
                  <a:schemeClr val="accent1">
                    <a:lumMod val="75000"/>
                  </a:schemeClr>
                </a:solidFill>
              </a:rPr>
              <a:t>W-9 and 1099 forms</a:t>
            </a:r>
          </a:p>
        </p:txBody>
      </p:sp>
      <p:pic>
        <p:nvPicPr>
          <p:cNvPr id="19458" name="Picture 2" descr="https://image-gr.s3.envato.com/files/161139677/gardener-mowing-lawn-mower-ISO_PRV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76462"/>
            <a:ext cx="1752600" cy="20793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304800" y="4495800"/>
            <a:ext cx="7391400" cy="21107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Font typeface="Arial" panose="020B0604020202020204" pitchFamily="34" charset="0"/>
              <a:buNone/>
            </a:pPr>
            <a:r>
              <a:rPr lang="en-US" sz="3600" dirty="0" smtClean="0">
                <a:solidFill>
                  <a:schemeClr val="accent1">
                    <a:lumMod val="75000"/>
                  </a:schemeClr>
                </a:solidFill>
              </a:rPr>
              <a:t>	</a:t>
            </a:r>
          </a:p>
          <a:p>
            <a:pPr marL="0" indent="0">
              <a:lnSpc>
                <a:spcPct val="90000"/>
              </a:lnSpc>
              <a:buSzPct val="70000"/>
              <a:buNone/>
            </a:pPr>
            <a:r>
              <a:rPr lang="en-US" altLang="en-US" sz="3600" dirty="0" smtClean="0">
                <a:solidFill>
                  <a:schemeClr val="accent1">
                    <a:lumMod val="75000"/>
                  </a:schemeClr>
                </a:solidFill>
              </a:rPr>
              <a:t>	</a:t>
            </a:r>
            <a:endParaRPr lang="en-US" altLang="en-US" sz="3600" dirty="0">
              <a:solidFill>
                <a:schemeClr val="accent1">
                  <a:lumMod val="75000"/>
                </a:schemeClr>
              </a:solidFill>
            </a:endParaRPr>
          </a:p>
        </p:txBody>
      </p:sp>
    </p:spTree>
    <p:extLst>
      <p:ext uri="{BB962C8B-B14F-4D97-AF65-F5344CB8AC3E}">
        <p14:creationId xmlns:p14="http://schemas.microsoft.com/office/powerpoint/2010/main" val="3355418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normAutofit/>
          </a:bodyPr>
          <a:lstStyle/>
          <a:p>
            <a:r>
              <a:rPr lang="en-US" sz="3600" b="1" dirty="0" smtClean="0">
                <a:solidFill>
                  <a:schemeClr val="accent2">
                    <a:lumMod val="50000"/>
                  </a:schemeClr>
                </a:solidFill>
                <a:ea typeface="+mn-ea"/>
                <a:cs typeface="+mn-cs"/>
              </a:rPr>
              <a:t>IRS Compliance</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304800" y="1066799"/>
            <a:ext cx="5334000" cy="524909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buSzPct val="70000"/>
              <a:buFont typeface="Wingdings" pitchFamily="2" charset="2"/>
              <a:buChar char="Ø"/>
            </a:pPr>
            <a:r>
              <a:rPr lang="en-US" sz="4800" dirty="0" smtClean="0">
                <a:solidFill>
                  <a:schemeClr val="accent1">
                    <a:lumMod val="75000"/>
                  </a:schemeClr>
                </a:solidFill>
              </a:rPr>
              <a:t>Has </a:t>
            </a:r>
            <a:r>
              <a:rPr lang="en-US" sz="4800" dirty="0">
                <a:solidFill>
                  <a:schemeClr val="accent1">
                    <a:lumMod val="75000"/>
                  </a:schemeClr>
                </a:solidFill>
              </a:rPr>
              <a:t>the church paid over $600 </a:t>
            </a:r>
            <a:r>
              <a:rPr lang="en-US" sz="4800" dirty="0" smtClean="0">
                <a:solidFill>
                  <a:schemeClr val="accent1">
                    <a:lumMod val="75000"/>
                  </a:schemeClr>
                </a:solidFill>
              </a:rPr>
              <a:t>in a calendar year to </a:t>
            </a:r>
            <a:r>
              <a:rPr lang="en-US" sz="4800" dirty="0">
                <a:solidFill>
                  <a:schemeClr val="accent1">
                    <a:lumMod val="75000"/>
                  </a:schemeClr>
                </a:solidFill>
              </a:rPr>
              <a:t>anyone for services rendered? </a:t>
            </a:r>
            <a:endParaRPr lang="en-US" sz="4800" dirty="0" smtClean="0">
              <a:solidFill>
                <a:schemeClr val="accent1">
                  <a:lumMod val="75000"/>
                </a:schemeClr>
              </a:solidFill>
            </a:endParaRPr>
          </a:p>
          <a:p>
            <a:pPr>
              <a:lnSpc>
                <a:spcPct val="110000"/>
              </a:lnSpc>
              <a:buSzPct val="70000"/>
              <a:buFont typeface="Wingdings" pitchFamily="2" charset="2"/>
              <a:buChar char="Ø"/>
            </a:pPr>
            <a:r>
              <a:rPr lang="en-US" altLang="en-US" sz="4800" dirty="0" smtClean="0">
                <a:solidFill>
                  <a:schemeClr val="accent1">
                    <a:lumMod val="75000"/>
                  </a:schemeClr>
                </a:solidFill>
              </a:rPr>
              <a:t>Has </a:t>
            </a:r>
            <a:r>
              <a:rPr lang="en-US" altLang="en-US" sz="4800" dirty="0">
                <a:solidFill>
                  <a:schemeClr val="accent1">
                    <a:lumMod val="75000"/>
                  </a:schemeClr>
                </a:solidFill>
              </a:rPr>
              <a:t>the </a:t>
            </a:r>
            <a:r>
              <a:rPr lang="en-US" altLang="en-US" sz="4800" dirty="0" smtClean="0">
                <a:solidFill>
                  <a:schemeClr val="accent1">
                    <a:lumMod val="75000"/>
                  </a:schemeClr>
                </a:solidFill>
              </a:rPr>
              <a:t>school </a:t>
            </a:r>
            <a:r>
              <a:rPr lang="en-US" altLang="en-US" sz="4800" dirty="0">
                <a:solidFill>
                  <a:schemeClr val="accent1">
                    <a:lumMod val="75000"/>
                  </a:schemeClr>
                </a:solidFill>
              </a:rPr>
              <a:t>filed a 1099 form with the IRS?</a:t>
            </a:r>
          </a:p>
          <a:p>
            <a:pPr>
              <a:lnSpc>
                <a:spcPct val="110000"/>
              </a:lnSpc>
              <a:buSzPct val="70000"/>
              <a:buFont typeface="Wingdings" pitchFamily="2" charset="2"/>
              <a:buChar char="Ø"/>
            </a:pPr>
            <a:endParaRPr lang="en-US" altLang="en-US" sz="4500" dirty="0">
              <a:solidFill>
                <a:schemeClr val="accent1">
                  <a:lumMod val="75000"/>
                </a:schemeClr>
              </a:solidFill>
            </a:endParaRPr>
          </a:p>
          <a:p>
            <a:pPr marL="0" indent="0">
              <a:lnSpc>
                <a:spcPct val="90000"/>
              </a:lnSpc>
              <a:buSzPct val="70000"/>
              <a:buNone/>
            </a:pPr>
            <a:r>
              <a:rPr lang="en-US" altLang="en-US" sz="3600" dirty="0" smtClean="0">
                <a:solidFill>
                  <a:schemeClr val="accent1">
                    <a:lumMod val="75000"/>
                  </a:schemeClr>
                </a:solidFill>
              </a:rPr>
              <a:t>	</a:t>
            </a:r>
            <a:endParaRPr lang="en-US" altLang="en-US" sz="3600" dirty="0">
              <a:solidFill>
                <a:schemeClr val="accent1">
                  <a:lumMod val="75000"/>
                </a:schemeClr>
              </a:solidFill>
            </a:endParaRP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829300" y="2722517"/>
            <a:ext cx="30099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r>
              <a:rPr lang="en-US" altLang="en-US" sz="2200" dirty="0">
                <a:solidFill>
                  <a:schemeClr val="accent1">
                    <a:lumMod val="75000"/>
                  </a:schemeClr>
                </a:solidFill>
              </a:rPr>
              <a:t>DOCUMENTS</a:t>
            </a:r>
          </a:p>
          <a:p>
            <a:pPr>
              <a:lnSpc>
                <a:spcPct val="90000"/>
              </a:lnSpc>
              <a:buSzPct val="70000"/>
              <a:buFont typeface="Wingdings" pitchFamily="2" charset="2"/>
              <a:buChar char="Ø"/>
            </a:pPr>
            <a:r>
              <a:rPr lang="en-US" altLang="en-US" sz="2200" dirty="0" smtClean="0">
                <a:solidFill>
                  <a:schemeClr val="accent1">
                    <a:lumMod val="75000"/>
                  </a:schemeClr>
                </a:solidFill>
              </a:rPr>
              <a:t>School </a:t>
            </a:r>
            <a:r>
              <a:rPr lang="en-US" altLang="en-US" sz="2200" dirty="0">
                <a:solidFill>
                  <a:schemeClr val="accent1">
                    <a:lumMod val="75000"/>
                  </a:schemeClr>
                </a:solidFill>
              </a:rPr>
              <a:t>Journal</a:t>
            </a:r>
          </a:p>
          <a:p>
            <a:pPr>
              <a:lnSpc>
                <a:spcPct val="90000"/>
              </a:lnSpc>
              <a:buSzPct val="70000"/>
              <a:buFont typeface="Wingdings" pitchFamily="2" charset="2"/>
              <a:buChar char="Ø"/>
            </a:pPr>
            <a:r>
              <a:rPr lang="en-US" altLang="en-US" sz="2200" dirty="0" smtClean="0">
                <a:solidFill>
                  <a:schemeClr val="accent1">
                    <a:lumMod val="75000"/>
                  </a:schemeClr>
                </a:solidFill>
              </a:rPr>
              <a:t>W-9 </a:t>
            </a:r>
            <a:r>
              <a:rPr lang="en-US" altLang="en-US" sz="2200" dirty="0">
                <a:solidFill>
                  <a:schemeClr val="accent1">
                    <a:lumMod val="75000"/>
                  </a:schemeClr>
                </a:solidFill>
              </a:rPr>
              <a:t>and 1099 forms</a:t>
            </a:r>
          </a:p>
        </p:txBody>
      </p:sp>
      <p:pic>
        <p:nvPicPr>
          <p:cNvPr id="19458" name="Picture 2" descr="https://image-gr.s3.envato.com/files/161139677/gardener-mowing-lawn-mower-ISO_PRV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76462"/>
            <a:ext cx="1752600" cy="20793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304800" y="4495800"/>
            <a:ext cx="7391400" cy="21107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Font typeface="Arial" panose="020B0604020202020204" pitchFamily="34" charset="0"/>
              <a:buNone/>
            </a:pPr>
            <a:r>
              <a:rPr lang="en-US" sz="3600" dirty="0" smtClean="0">
                <a:solidFill>
                  <a:schemeClr val="accent1">
                    <a:lumMod val="75000"/>
                  </a:schemeClr>
                </a:solidFill>
              </a:rPr>
              <a:t>	</a:t>
            </a:r>
          </a:p>
          <a:p>
            <a:pPr marL="0" indent="0">
              <a:lnSpc>
                <a:spcPct val="90000"/>
              </a:lnSpc>
              <a:buSzPct val="70000"/>
              <a:buNone/>
            </a:pPr>
            <a:r>
              <a:rPr lang="en-US" altLang="en-US" sz="3600" dirty="0" smtClean="0">
                <a:solidFill>
                  <a:schemeClr val="accent1">
                    <a:lumMod val="75000"/>
                  </a:schemeClr>
                </a:solidFill>
              </a:rPr>
              <a:t>	</a:t>
            </a:r>
            <a:endParaRPr lang="en-US" altLang="en-US" sz="3600" dirty="0">
              <a:solidFill>
                <a:schemeClr val="accent1">
                  <a:lumMod val="75000"/>
                </a:schemeClr>
              </a:solidFill>
            </a:endParaRPr>
          </a:p>
        </p:txBody>
      </p:sp>
    </p:spTree>
    <p:extLst>
      <p:ext uri="{BB962C8B-B14F-4D97-AF65-F5344CB8AC3E}">
        <p14:creationId xmlns:p14="http://schemas.microsoft.com/office/powerpoint/2010/main" val="1445229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normAutofit/>
          </a:bodyPr>
          <a:lstStyle/>
          <a:p>
            <a:r>
              <a:rPr lang="en-US" sz="3600" b="1" dirty="0" smtClean="0">
                <a:solidFill>
                  <a:schemeClr val="accent2">
                    <a:lumMod val="50000"/>
                  </a:schemeClr>
                </a:solidFill>
                <a:ea typeface="+mn-ea"/>
                <a:cs typeface="+mn-cs"/>
              </a:rPr>
              <a:t>FAITHFULNESS</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304800" y="1066799"/>
            <a:ext cx="5334000" cy="524909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nSpc>
                <a:spcPct val="110000"/>
              </a:lnSpc>
              <a:buSzPct val="70000"/>
              <a:buFont typeface="Wingdings" pitchFamily="2" charset="2"/>
              <a:buChar char="Ø"/>
            </a:pPr>
            <a:r>
              <a:rPr lang="en-US" sz="4500" dirty="0" smtClean="0">
                <a:solidFill>
                  <a:schemeClr val="accent1">
                    <a:lumMod val="75000"/>
                  </a:schemeClr>
                </a:solidFill>
              </a:rPr>
              <a:t>Conference Hired Employees Faithfulness</a:t>
            </a:r>
          </a:p>
          <a:p>
            <a:pPr lvl="0">
              <a:lnSpc>
                <a:spcPct val="110000"/>
              </a:lnSpc>
              <a:buSzPct val="70000"/>
              <a:buFont typeface="Wingdings" pitchFamily="2" charset="2"/>
              <a:buChar char="Ø"/>
            </a:pPr>
            <a:r>
              <a:rPr lang="en-US" altLang="en-US" sz="4500" dirty="0" smtClean="0">
                <a:solidFill>
                  <a:schemeClr val="accent1">
                    <a:lumMod val="75000"/>
                  </a:schemeClr>
                </a:solidFill>
              </a:rPr>
              <a:t>Treasurer’s Faithfulness</a:t>
            </a:r>
            <a:endParaRPr lang="en-US" altLang="en-US" sz="3600" dirty="0">
              <a:solidFill>
                <a:schemeClr val="accent1">
                  <a:lumMod val="75000"/>
                </a:schemeClr>
              </a:solidFill>
            </a:endParaRP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829300" y="2722517"/>
            <a:ext cx="30099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r>
              <a:rPr lang="en-US" altLang="en-US" sz="2200" dirty="0">
                <a:solidFill>
                  <a:schemeClr val="accent1">
                    <a:lumMod val="75000"/>
                  </a:schemeClr>
                </a:solidFill>
              </a:rPr>
              <a:t>DOCUMENTS</a:t>
            </a:r>
          </a:p>
          <a:p>
            <a:pPr>
              <a:lnSpc>
                <a:spcPct val="90000"/>
              </a:lnSpc>
              <a:buSzPct val="70000"/>
              <a:buFont typeface="Wingdings" pitchFamily="2" charset="2"/>
              <a:buChar char="Ø"/>
            </a:pPr>
            <a:r>
              <a:rPr lang="en-US" altLang="en-US" sz="2200" dirty="0" smtClean="0">
                <a:solidFill>
                  <a:schemeClr val="accent1">
                    <a:lumMod val="75000"/>
                  </a:schemeClr>
                </a:solidFill>
              </a:rPr>
              <a:t>School </a:t>
            </a:r>
            <a:r>
              <a:rPr lang="en-US" altLang="en-US" sz="2200" dirty="0">
                <a:solidFill>
                  <a:schemeClr val="accent1">
                    <a:lumMod val="75000"/>
                  </a:schemeClr>
                </a:solidFill>
              </a:rPr>
              <a:t>Journal</a:t>
            </a:r>
          </a:p>
          <a:p>
            <a:pPr>
              <a:lnSpc>
                <a:spcPct val="90000"/>
              </a:lnSpc>
              <a:buSzPct val="70000"/>
              <a:buFont typeface="Wingdings" pitchFamily="2" charset="2"/>
              <a:buChar char="Ø"/>
            </a:pPr>
            <a:r>
              <a:rPr lang="en-US" altLang="en-US" sz="2200" dirty="0">
                <a:solidFill>
                  <a:schemeClr val="accent1">
                    <a:lumMod val="75000"/>
                  </a:schemeClr>
                </a:solidFill>
              </a:rPr>
              <a:t>Conference Employee Report</a:t>
            </a:r>
          </a:p>
          <a:p>
            <a:pPr>
              <a:lnSpc>
                <a:spcPct val="90000"/>
              </a:lnSpc>
              <a:buSzPct val="70000"/>
              <a:buFont typeface="Wingdings" pitchFamily="2" charset="2"/>
              <a:buChar char="Ø"/>
            </a:pPr>
            <a:r>
              <a:rPr lang="en-US" altLang="en-US" sz="2200" dirty="0">
                <a:solidFill>
                  <a:schemeClr val="accent1">
                    <a:lumMod val="75000"/>
                  </a:schemeClr>
                </a:solidFill>
              </a:rPr>
              <a:t>Insurance Folder</a:t>
            </a:r>
          </a:p>
          <a:p>
            <a:pPr>
              <a:lnSpc>
                <a:spcPct val="90000"/>
              </a:lnSpc>
              <a:buSzPct val="70000"/>
              <a:buFont typeface="Wingdings" pitchFamily="2" charset="2"/>
              <a:buChar char="Ø"/>
            </a:pPr>
            <a:r>
              <a:rPr lang="en-US" altLang="en-US" sz="2200" dirty="0">
                <a:solidFill>
                  <a:schemeClr val="accent1">
                    <a:lumMod val="75000"/>
                  </a:schemeClr>
                </a:solidFill>
              </a:rPr>
              <a:t>W-9 and 1099 forms</a:t>
            </a:r>
          </a:p>
        </p:txBody>
      </p:sp>
      <p:pic>
        <p:nvPicPr>
          <p:cNvPr id="19458" name="Picture 2" descr="https://image-gr.s3.envato.com/files/161139677/gardener-mowing-lawn-mower-ISO_PRV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76462"/>
            <a:ext cx="1752600" cy="20793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304800" y="4495800"/>
            <a:ext cx="7391400" cy="21107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Font typeface="Arial" panose="020B0604020202020204" pitchFamily="34" charset="0"/>
              <a:buNone/>
            </a:pPr>
            <a:r>
              <a:rPr lang="en-US" sz="3600" dirty="0" smtClean="0">
                <a:solidFill>
                  <a:schemeClr val="accent1">
                    <a:lumMod val="75000"/>
                  </a:schemeClr>
                </a:solidFill>
              </a:rPr>
              <a:t>	</a:t>
            </a:r>
          </a:p>
          <a:p>
            <a:pPr marL="0" indent="0">
              <a:lnSpc>
                <a:spcPct val="90000"/>
              </a:lnSpc>
              <a:buSzPct val="70000"/>
              <a:buNone/>
            </a:pPr>
            <a:r>
              <a:rPr lang="en-US" altLang="en-US" sz="3600" dirty="0" smtClean="0">
                <a:solidFill>
                  <a:schemeClr val="accent1">
                    <a:lumMod val="75000"/>
                  </a:schemeClr>
                </a:solidFill>
              </a:rPr>
              <a:t>	</a:t>
            </a:r>
            <a:endParaRPr lang="en-US" altLang="en-US" sz="3600" dirty="0">
              <a:solidFill>
                <a:schemeClr val="accent1">
                  <a:lumMod val="75000"/>
                </a:schemeClr>
              </a:solidFill>
            </a:endParaRPr>
          </a:p>
        </p:txBody>
      </p:sp>
    </p:spTree>
    <p:extLst>
      <p:ext uri="{BB962C8B-B14F-4D97-AF65-F5344CB8AC3E}">
        <p14:creationId xmlns:p14="http://schemas.microsoft.com/office/powerpoint/2010/main" val="171333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normAutofit/>
          </a:bodyPr>
          <a:lstStyle/>
          <a:p>
            <a:r>
              <a:rPr lang="en-US" sz="3600" b="1" dirty="0" smtClean="0">
                <a:solidFill>
                  <a:schemeClr val="accent2">
                    <a:lumMod val="50000"/>
                  </a:schemeClr>
                </a:solidFill>
                <a:ea typeface="+mn-ea"/>
                <a:cs typeface="+mn-cs"/>
              </a:rPr>
              <a:t>DOCUMENTS REQUIRED</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304800" y="1066799"/>
            <a:ext cx="5334000" cy="5249092"/>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nSpc>
                <a:spcPct val="110000"/>
              </a:lnSpc>
              <a:buSzPct val="70000"/>
              <a:buFont typeface="Wingdings" pitchFamily="2" charset="2"/>
              <a:buChar char="Ø"/>
            </a:pPr>
            <a:r>
              <a:rPr lang="en-US" altLang="en-US" sz="4500" dirty="0" smtClean="0">
                <a:solidFill>
                  <a:schemeClr val="accent1">
                    <a:lumMod val="75000"/>
                  </a:schemeClr>
                </a:solidFill>
              </a:rPr>
              <a:t>Bank Statements &amp; Reconciliations for all accounts</a:t>
            </a:r>
          </a:p>
          <a:p>
            <a:pPr lvl="0">
              <a:lnSpc>
                <a:spcPct val="110000"/>
              </a:lnSpc>
              <a:buSzPct val="70000"/>
              <a:buFont typeface="Wingdings" pitchFamily="2" charset="2"/>
              <a:buChar char="Ø"/>
            </a:pPr>
            <a:r>
              <a:rPr lang="en-US" altLang="en-US" sz="4500" dirty="0" smtClean="0">
                <a:solidFill>
                  <a:schemeClr val="accent1">
                    <a:lumMod val="75000"/>
                  </a:schemeClr>
                </a:solidFill>
              </a:rPr>
              <a:t>Disbursement receipts properly catalogued and filed. </a:t>
            </a:r>
          </a:p>
          <a:p>
            <a:pPr lvl="0">
              <a:lnSpc>
                <a:spcPct val="110000"/>
              </a:lnSpc>
              <a:buSzPct val="70000"/>
              <a:buFont typeface="Wingdings" pitchFamily="2" charset="2"/>
              <a:buChar char="Ø"/>
            </a:pPr>
            <a:r>
              <a:rPr lang="en-US" altLang="en-US" sz="4500" dirty="0" smtClean="0">
                <a:solidFill>
                  <a:schemeClr val="accent1">
                    <a:lumMod val="75000"/>
                  </a:schemeClr>
                </a:solidFill>
              </a:rPr>
              <a:t>Step-Up Folder</a:t>
            </a:r>
          </a:p>
          <a:p>
            <a:pPr lvl="0">
              <a:lnSpc>
                <a:spcPct val="110000"/>
              </a:lnSpc>
              <a:buSzPct val="70000"/>
              <a:buFont typeface="Wingdings" pitchFamily="2" charset="2"/>
              <a:buChar char="Ø"/>
            </a:pPr>
            <a:r>
              <a:rPr lang="en-US" altLang="en-US" sz="4500" dirty="0" smtClean="0">
                <a:solidFill>
                  <a:schemeClr val="accent1">
                    <a:lumMod val="75000"/>
                  </a:schemeClr>
                </a:solidFill>
              </a:rPr>
              <a:t>Board Minutes</a:t>
            </a: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829300" y="2722517"/>
            <a:ext cx="30099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r>
              <a:rPr lang="en-US" altLang="en-US" sz="2200" dirty="0">
                <a:solidFill>
                  <a:schemeClr val="accent1">
                    <a:lumMod val="75000"/>
                  </a:schemeClr>
                </a:solidFill>
              </a:rPr>
              <a:t>DOCUMENTS</a:t>
            </a:r>
          </a:p>
          <a:p>
            <a:pPr>
              <a:lnSpc>
                <a:spcPct val="90000"/>
              </a:lnSpc>
              <a:buSzPct val="70000"/>
              <a:buFont typeface="Wingdings" pitchFamily="2" charset="2"/>
              <a:buChar char="Ø"/>
            </a:pPr>
            <a:r>
              <a:rPr lang="en-US" altLang="en-US" sz="2200" dirty="0" smtClean="0">
                <a:solidFill>
                  <a:schemeClr val="accent1">
                    <a:lumMod val="75000"/>
                  </a:schemeClr>
                </a:solidFill>
              </a:rPr>
              <a:t>School </a:t>
            </a:r>
            <a:r>
              <a:rPr lang="en-US" altLang="en-US" sz="2200" dirty="0">
                <a:solidFill>
                  <a:schemeClr val="accent1">
                    <a:lumMod val="75000"/>
                  </a:schemeClr>
                </a:solidFill>
              </a:rPr>
              <a:t>Journal</a:t>
            </a:r>
          </a:p>
          <a:p>
            <a:pPr>
              <a:lnSpc>
                <a:spcPct val="90000"/>
              </a:lnSpc>
              <a:buSzPct val="70000"/>
              <a:buFont typeface="Wingdings" pitchFamily="2" charset="2"/>
              <a:buChar char="Ø"/>
            </a:pPr>
            <a:r>
              <a:rPr lang="en-US" altLang="en-US" sz="2200" dirty="0">
                <a:solidFill>
                  <a:schemeClr val="accent1">
                    <a:lumMod val="75000"/>
                  </a:schemeClr>
                </a:solidFill>
              </a:rPr>
              <a:t>Conference Employee Report</a:t>
            </a:r>
          </a:p>
          <a:p>
            <a:pPr>
              <a:lnSpc>
                <a:spcPct val="90000"/>
              </a:lnSpc>
              <a:buSzPct val="70000"/>
              <a:buFont typeface="Wingdings" pitchFamily="2" charset="2"/>
              <a:buChar char="Ø"/>
            </a:pPr>
            <a:r>
              <a:rPr lang="en-US" altLang="en-US" sz="2200" dirty="0">
                <a:solidFill>
                  <a:schemeClr val="accent1">
                    <a:lumMod val="75000"/>
                  </a:schemeClr>
                </a:solidFill>
              </a:rPr>
              <a:t>Insurance Folder</a:t>
            </a:r>
          </a:p>
          <a:p>
            <a:pPr>
              <a:lnSpc>
                <a:spcPct val="90000"/>
              </a:lnSpc>
              <a:buSzPct val="70000"/>
              <a:buFont typeface="Wingdings" pitchFamily="2" charset="2"/>
              <a:buChar char="Ø"/>
            </a:pPr>
            <a:r>
              <a:rPr lang="en-US" altLang="en-US" sz="2200" dirty="0">
                <a:solidFill>
                  <a:schemeClr val="accent1">
                    <a:lumMod val="75000"/>
                  </a:schemeClr>
                </a:solidFill>
              </a:rPr>
              <a:t>W-9 and 1099 forms</a:t>
            </a:r>
          </a:p>
        </p:txBody>
      </p:sp>
      <p:pic>
        <p:nvPicPr>
          <p:cNvPr id="19458" name="Picture 2" descr="https://image-gr.s3.envato.com/files/161139677/gardener-mowing-lawn-mower-ISO_PRV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76462"/>
            <a:ext cx="1752600" cy="20793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304800" y="4495800"/>
            <a:ext cx="7391400" cy="21107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Font typeface="Arial" panose="020B0604020202020204" pitchFamily="34" charset="0"/>
              <a:buNone/>
            </a:pPr>
            <a:r>
              <a:rPr lang="en-US" sz="3600" dirty="0" smtClean="0">
                <a:solidFill>
                  <a:schemeClr val="accent1">
                    <a:lumMod val="75000"/>
                  </a:schemeClr>
                </a:solidFill>
              </a:rPr>
              <a:t>	</a:t>
            </a:r>
          </a:p>
          <a:p>
            <a:pPr marL="0" indent="0">
              <a:lnSpc>
                <a:spcPct val="90000"/>
              </a:lnSpc>
              <a:buSzPct val="70000"/>
              <a:buNone/>
            </a:pPr>
            <a:r>
              <a:rPr lang="en-US" altLang="en-US" sz="3600" dirty="0" smtClean="0">
                <a:solidFill>
                  <a:schemeClr val="accent1">
                    <a:lumMod val="75000"/>
                  </a:schemeClr>
                </a:solidFill>
              </a:rPr>
              <a:t>	</a:t>
            </a:r>
            <a:endParaRPr lang="en-US" altLang="en-US" sz="3600" dirty="0">
              <a:solidFill>
                <a:schemeClr val="accent1">
                  <a:lumMod val="75000"/>
                </a:schemeClr>
              </a:solidFill>
            </a:endParaRPr>
          </a:p>
        </p:txBody>
      </p:sp>
    </p:spTree>
    <p:extLst>
      <p:ext uri="{BB962C8B-B14F-4D97-AF65-F5344CB8AC3E}">
        <p14:creationId xmlns:p14="http://schemas.microsoft.com/office/powerpoint/2010/main" val="102288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normAutofit/>
          </a:bodyPr>
          <a:lstStyle/>
          <a:p>
            <a:r>
              <a:rPr lang="en-US" sz="3600" b="1" dirty="0" smtClean="0">
                <a:solidFill>
                  <a:schemeClr val="accent2">
                    <a:lumMod val="50000"/>
                  </a:schemeClr>
                </a:solidFill>
                <a:ea typeface="+mn-ea"/>
                <a:cs typeface="+mn-cs"/>
              </a:rPr>
              <a:t>DOCUMENTS REQUIRED</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304800" y="1066799"/>
            <a:ext cx="5334000" cy="5249092"/>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nSpc>
                <a:spcPct val="110000"/>
              </a:lnSpc>
              <a:buSzPct val="70000"/>
              <a:buFont typeface="Wingdings" pitchFamily="2" charset="2"/>
              <a:buChar char="Ø"/>
            </a:pPr>
            <a:r>
              <a:rPr lang="en-US" altLang="en-US" sz="4500" dirty="0" err="1" smtClean="0">
                <a:solidFill>
                  <a:schemeClr val="accent1">
                    <a:lumMod val="75000"/>
                  </a:schemeClr>
                </a:solidFill>
              </a:rPr>
              <a:t>RenWeb</a:t>
            </a:r>
            <a:r>
              <a:rPr lang="en-US" altLang="en-US" sz="4500" dirty="0" smtClean="0">
                <a:solidFill>
                  <a:schemeClr val="accent1">
                    <a:lumMod val="75000"/>
                  </a:schemeClr>
                </a:solidFill>
              </a:rPr>
              <a:t> Reports</a:t>
            </a:r>
          </a:p>
          <a:p>
            <a:pPr lvl="0">
              <a:lnSpc>
                <a:spcPct val="110000"/>
              </a:lnSpc>
              <a:buSzPct val="70000"/>
              <a:buFont typeface="Wingdings" pitchFamily="2" charset="2"/>
              <a:buChar char="Ø"/>
            </a:pPr>
            <a:r>
              <a:rPr lang="en-US" altLang="en-US" sz="4500" dirty="0" smtClean="0">
                <a:solidFill>
                  <a:schemeClr val="accent1">
                    <a:lumMod val="75000"/>
                  </a:schemeClr>
                </a:solidFill>
              </a:rPr>
              <a:t>School Budget</a:t>
            </a:r>
            <a:endParaRPr lang="en-US" altLang="en-US" dirty="0">
              <a:solidFill>
                <a:schemeClr val="accent1">
                  <a:lumMod val="75000"/>
                </a:schemeClr>
              </a:solidFill>
            </a:endParaRPr>
          </a:p>
          <a:p>
            <a:pPr lvl="0">
              <a:lnSpc>
                <a:spcPct val="110000"/>
              </a:lnSpc>
              <a:buSzPct val="70000"/>
              <a:buFont typeface="Wingdings" pitchFamily="2" charset="2"/>
              <a:buChar char="Ø"/>
            </a:pPr>
            <a:r>
              <a:rPr lang="en-US" altLang="en-US" sz="4500" dirty="0" smtClean="0">
                <a:solidFill>
                  <a:schemeClr val="accent1">
                    <a:lumMod val="75000"/>
                  </a:schemeClr>
                </a:solidFill>
              </a:rPr>
              <a:t>Questionnaire Completed</a:t>
            </a:r>
          </a:p>
          <a:p>
            <a:pPr lvl="0">
              <a:lnSpc>
                <a:spcPct val="110000"/>
              </a:lnSpc>
              <a:buSzPct val="70000"/>
              <a:buFont typeface="Wingdings" pitchFamily="2" charset="2"/>
              <a:buChar char="Ø"/>
            </a:pPr>
            <a:r>
              <a:rPr lang="en-US" altLang="en-US" sz="4500" dirty="0" smtClean="0">
                <a:solidFill>
                  <a:schemeClr val="accent1">
                    <a:lumMod val="75000"/>
                  </a:schemeClr>
                </a:solidFill>
              </a:rPr>
              <a:t>Tuition &amp; Fee Schedule for each year</a:t>
            </a:r>
          </a:p>
          <a:p>
            <a:pPr lvl="0">
              <a:lnSpc>
                <a:spcPct val="110000"/>
              </a:lnSpc>
              <a:buSzPct val="70000"/>
              <a:buFont typeface="Wingdings" pitchFamily="2" charset="2"/>
              <a:buChar char="Ø"/>
            </a:pPr>
            <a:r>
              <a:rPr lang="en-US" altLang="en-US" sz="4500" dirty="0" smtClean="0">
                <a:solidFill>
                  <a:schemeClr val="accent1">
                    <a:lumMod val="75000"/>
                  </a:schemeClr>
                </a:solidFill>
              </a:rPr>
              <a:t>QuickBooks Backup</a:t>
            </a: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829300" y="2722517"/>
            <a:ext cx="30099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r>
              <a:rPr lang="en-US" altLang="en-US" sz="2200" dirty="0">
                <a:solidFill>
                  <a:schemeClr val="accent1">
                    <a:lumMod val="75000"/>
                  </a:schemeClr>
                </a:solidFill>
              </a:rPr>
              <a:t>DOCUMENTS</a:t>
            </a:r>
          </a:p>
          <a:p>
            <a:pPr>
              <a:lnSpc>
                <a:spcPct val="90000"/>
              </a:lnSpc>
              <a:buSzPct val="70000"/>
              <a:buFont typeface="Wingdings" pitchFamily="2" charset="2"/>
              <a:buChar char="Ø"/>
            </a:pPr>
            <a:r>
              <a:rPr lang="en-US" altLang="en-US" sz="2200" dirty="0" smtClean="0">
                <a:solidFill>
                  <a:schemeClr val="accent1">
                    <a:lumMod val="75000"/>
                  </a:schemeClr>
                </a:solidFill>
              </a:rPr>
              <a:t>School </a:t>
            </a:r>
            <a:r>
              <a:rPr lang="en-US" altLang="en-US" sz="2200" dirty="0">
                <a:solidFill>
                  <a:schemeClr val="accent1">
                    <a:lumMod val="75000"/>
                  </a:schemeClr>
                </a:solidFill>
              </a:rPr>
              <a:t>Journal</a:t>
            </a:r>
          </a:p>
          <a:p>
            <a:pPr>
              <a:lnSpc>
                <a:spcPct val="90000"/>
              </a:lnSpc>
              <a:buSzPct val="70000"/>
              <a:buFont typeface="Wingdings" pitchFamily="2" charset="2"/>
              <a:buChar char="Ø"/>
            </a:pPr>
            <a:r>
              <a:rPr lang="en-US" altLang="en-US" sz="2200" dirty="0">
                <a:solidFill>
                  <a:schemeClr val="accent1">
                    <a:lumMod val="75000"/>
                  </a:schemeClr>
                </a:solidFill>
              </a:rPr>
              <a:t>Conference Employee Report</a:t>
            </a:r>
          </a:p>
          <a:p>
            <a:pPr>
              <a:lnSpc>
                <a:spcPct val="90000"/>
              </a:lnSpc>
              <a:buSzPct val="70000"/>
              <a:buFont typeface="Wingdings" pitchFamily="2" charset="2"/>
              <a:buChar char="Ø"/>
            </a:pPr>
            <a:r>
              <a:rPr lang="en-US" altLang="en-US" sz="2200" dirty="0">
                <a:solidFill>
                  <a:schemeClr val="accent1">
                    <a:lumMod val="75000"/>
                  </a:schemeClr>
                </a:solidFill>
              </a:rPr>
              <a:t>Insurance Folder</a:t>
            </a:r>
          </a:p>
          <a:p>
            <a:pPr>
              <a:lnSpc>
                <a:spcPct val="90000"/>
              </a:lnSpc>
              <a:buSzPct val="70000"/>
              <a:buFont typeface="Wingdings" pitchFamily="2" charset="2"/>
              <a:buChar char="Ø"/>
            </a:pPr>
            <a:r>
              <a:rPr lang="en-US" altLang="en-US" sz="2200" dirty="0">
                <a:solidFill>
                  <a:schemeClr val="accent1">
                    <a:lumMod val="75000"/>
                  </a:schemeClr>
                </a:solidFill>
              </a:rPr>
              <a:t>W-9 and 1099 forms</a:t>
            </a:r>
          </a:p>
        </p:txBody>
      </p:sp>
      <p:pic>
        <p:nvPicPr>
          <p:cNvPr id="19458" name="Picture 2" descr="https://image-gr.s3.envato.com/files/161139677/gardener-mowing-lawn-mower-ISO_PRV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76462"/>
            <a:ext cx="1752600" cy="20793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304800" y="4495800"/>
            <a:ext cx="7391400" cy="21107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Font typeface="Arial" panose="020B0604020202020204" pitchFamily="34" charset="0"/>
              <a:buNone/>
            </a:pPr>
            <a:r>
              <a:rPr lang="en-US" sz="3600" dirty="0" smtClean="0">
                <a:solidFill>
                  <a:schemeClr val="accent1">
                    <a:lumMod val="75000"/>
                  </a:schemeClr>
                </a:solidFill>
              </a:rPr>
              <a:t>	</a:t>
            </a:r>
          </a:p>
          <a:p>
            <a:pPr marL="0" indent="0">
              <a:lnSpc>
                <a:spcPct val="90000"/>
              </a:lnSpc>
              <a:buSzPct val="70000"/>
              <a:buNone/>
            </a:pPr>
            <a:r>
              <a:rPr lang="en-US" altLang="en-US" sz="3600" dirty="0" smtClean="0">
                <a:solidFill>
                  <a:schemeClr val="accent1">
                    <a:lumMod val="75000"/>
                  </a:schemeClr>
                </a:solidFill>
              </a:rPr>
              <a:t>	</a:t>
            </a:r>
            <a:endParaRPr lang="en-US" altLang="en-US" sz="3600" dirty="0">
              <a:solidFill>
                <a:schemeClr val="accent1">
                  <a:lumMod val="75000"/>
                </a:schemeClr>
              </a:solidFill>
            </a:endParaRPr>
          </a:p>
        </p:txBody>
      </p:sp>
    </p:spTree>
    <p:extLst>
      <p:ext uri="{BB962C8B-B14F-4D97-AF65-F5344CB8AC3E}">
        <p14:creationId xmlns:p14="http://schemas.microsoft.com/office/powerpoint/2010/main" val="1066512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5">
                    <a:lumMod val="75000"/>
                  </a:schemeClr>
                </a:solidFill>
              </a:rPr>
              <a:t>                                            </a:t>
            </a:r>
            <a:r>
              <a:rPr lang="en-US" sz="3600" dirty="0" smtClean="0">
                <a:solidFill>
                  <a:schemeClr val="accent2">
                    <a:lumMod val="50000"/>
                  </a:schemeClr>
                </a:solidFill>
              </a:rPr>
              <a:t>Definitions</a:t>
            </a:r>
            <a:r>
              <a:rPr lang="en-US" dirty="0" smtClean="0">
                <a:solidFill>
                  <a:schemeClr val="accent2">
                    <a:lumMod val="50000"/>
                  </a:schemeClr>
                </a:solidFill>
              </a:rPr>
              <a:t>  </a:t>
            </a:r>
            <a:r>
              <a:rPr lang="en-US" dirty="0" smtClean="0">
                <a:solidFill>
                  <a:schemeClr val="accent5">
                    <a:lumMod val="75000"/>
                  </a:schemeClr>
                </a:solidFill>
              </a:rPr>
              <a:t> </a:t>
            </a:r>
            <a:endParaRPr lang="en-US" dirty="0">
              <a:solidFill>
                <a:schemeClr val="accent5">
                  <a:lumMod val="75000"/>
                </a:schemeClr>
              </a:solidFill>
            </a:endParaRPr>
          </a:p>
        </p:txBody>
      </p:sp>
      <p:sp>
        <p:nvSpPr>
          <p:cNvPr id="10" name="Subtitle 2"/>
          <p:cNvSpPr txBox="1">
            <a:spLocks/>
          </p:cNvSpPr>
          <p:nvPr/>
        </p:nvSpPr>
        <p:spPr>
          <a:xfrm>
            <a:off x="304800" y="2633472"/>
            <a:ext cx="8610600" cy="4343399"/>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8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3000" dirty="0" smtClean="0">
                <a:solidFill>
                  <a:schemeClr val="accent1">
                    <a:lumMod val="75000"/>
                  </a:schemeClr>
                </a:solidFill>
              </a:rPr>
              <a:t>a company’s </a:t>
            </a:r>
            <a:r>
              <a:rPr lang="en-US" sz="3000" dirty="0">
                <a:solidFill>
                  <a:schemeClr val="accent1">
                    <a:lumMod val="75000"/>
                  </a:schemeClr>
                </a:solidFill>
              </a:rPr>
              <a:t>operations, </a:t>
            </a:r>
            <a:r>
              <a:rPr lang="en-US" sz="3000" dirty="0" smtClean="0">
                <a:solidFill>
                  <a:schemeClr val="accent1">
                    <a:lumMod val="75000"/>
                  </a:schemeClr>
                </a:solidFill>
              </a:rPr>
              <a:t>including its business structure, employee behavior and information systems. A daily, weekly, monthly or annual internal audit assesses the effectiveness of a company’s internal control system and helps uncover evidence of fraud, waste, or abuse. The Florida Conference performs audits every other year for each church and school. </a:t>
            </a:r>
            <a:endParaRPr lang="en-US" sz="3000" dirty="0">
              <a:solidFill>
                <a:schemeClr val="accent1">
                  <a:lumMod val="75000"/>
                </a:schemeClr>
              </a:solidFill>
            </a:endParaRPr>
          </a:p>
        </p:txBody>
      </p:sp>
      <p:grpSp>
        <p:nvGrpSpPr>
          <p:cNvPr id="7" name="Group 6"/>
          <p:cNvGrpSpPr/>
          <p:nvPr/>
        </p:nvGrpSpPr>
        <p:grpSpPr>
          <a:xfrm>
            <a:off x="838200" y="152400"/>
            <a:ext cx="2667000" cy="2425990"/>
            <a:chOff x="5600700" y="-63790"/>
            <a:chExt cx="3086100" cy="2794046"/>
          </a:xfrm>
        </p:grpSpPr>
        <p:pic>
          <p:nvPicPr>
            <p:cNvPr id="25608" name="Picture 8" descr="https://encrypted-tbn3.gstatic.com/images?q=tbn:ANd9GcS5c8ug99VjOmh57dOB_J7lMKYItmfxF6rNeXVsC0eFSn8gWV3f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63790"/>
              <a:ext cx="3086100" cy="2785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00700" y="2360924"/>
              <a:ext cx="3086100" cy="369332"/>
            </a:xfrm>
            <a:prstGeom prst="rect">
              <a:avLst/>
            </a:prstGeom>
            <a:solidFill>
              <a:srgbClr val="FFC000"/>
            </a:solidFill>
          </p:spPr>
          <p:txBody>
            <a:bodyPr wrap="square" rtlCol="0">
              <a:spAutoFit/>
            </a:bodyPr>
            <a:lstStyle/>
            <a:p>
              <a:pPr algn="ctr"/>
              <a:r>
                <a:rPr lang="en-US" dirty="0" smtClean="0"/>
                <a:t>INTERNAL AUDIT</a:t>
              </a:r>
              <a:endParaRPr lang="en-US" dirty="0"/>
            </a:p>
          </p:txBody>
        </p:sp>
      </p:grpSp>
      <p:sp>
        <p:nvSpPr>
          <p:cNvPr id="2" name="Rectangle 1"/>
          <p:cNvSpPr/>
          <p:nvPr/>
        </p:nvSpPr>
        <p:spPr>
          <a:xfrm>
            <a:off x="3810000" y="1295400"/>
            <a:ext cx="5105400" cy="1477328"/>
          </a:xfrm>
          <a:prstGeom prst="rect">
            <a:avLst/>
          </a:prstGeom>
        </p:spPr>
        <p:txBody>
          <a:bodyPr wrap="square">
            <a:spAutoFit/>
          </a:bodyPr>
          <a:lstStyle/>
          <a:p>
            <a:r>
              <a:rPr lang="en-US" sz="3000" dirty="0">
                <a:solidFill>
                  <a:schemeClr val="accent1">
                    <a:lumMod val="75000"/>
                  </a:schemeClr>
                </a:solidFill>
              </a:rPr>
              <a:t>An Internal Audit is the examination, monitoring and </a:t>
            </a:r>
            <a:r>
              <a:rPr lang="en-US" sz="3000" dirty="0" smtClean="0">
                <a:solidFill>
                  <a:schemeClr val="accent1">
                    <a:lumMod val="75000"/>
                  </a:schemeClr>
                </a:solidFill>
              </a:rPr>
              <a:t>analyzing </a:t>
            </a:r>
            <a:r>
              <a:rPr lang="en-US" sz="3000" dirty="0">
                <a:solidFill>
                  <a:schemeClr val="accent1">
                    <a:lumMod val="75000"/>
                  </a:schemeClr>
                </a:solidFill>
              </a:rPr>
              <a:t>activities related to </a:t>
            </a:r>
            <a:endParaRPr lang="en-US" sz="3000" dirty="0"/>
          </a:p>
        </p:txBody>
      </p:sp>
    </p:spTree>
    <p:extLst>
      <p:ext uri="{BB962C8B-B14F-4D97-AF65-F5344CB8AC3E}">
        <p14:creationId xmlns:p14="http://schemas.microsoft.com/office/powerpoint/2010/main" val="1778318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2">
                    <a:lumMod val="50000"/>
                  </a:schemeClr>
                </a:solidFill>
              </a:rPr>
              <a:t>Audit Completion Interview</a:t>
            </a:r>
            <a:endParaRPr lang="en-US" sz="3600" dirty="0">
              <a:solidFill>
                <a:schemeClr val="accent2">
                  <a:lumMod val="50000"/>
                </a:schemeClr>
              </a:solidFill>
            </a:endParaRPr>
          </a:p>
        </p:txBody>
      </p:sp>
      <p:sp>
        <p:nvSpPr>
          <p:cNvPr id="4" name="TextBox 3"/>
          <p:cNvSpPr txBox="1"/>
          <p:nvPr/>
        </p:nvSpPr>
        <p:spPr>
          <a:xfrm>
            <a:off x="685800" y="1600200"/>
            <a:ext cx="3200400" cy="3970318"/>
          </a:xfrm>
          <a:prstGeom prst="rect">
            <a:avLst/>
          </a:prstGeom>
          <a:noFill/>
        </p:spPr>
        <p:txBody>
          <a:bodyPr wrap="square" rtlCol="0">
            <a:spAutoFit/>
          </a:bodyPr>
          <a:lstStyle/>
          <a:p>
            <a:r>
              <a:rPr lang="en-US" sz="2800" dirty="0" smtClean="0">
                <a:solidFill>
                  <a:schemeClr val="accent1">
                    <a:lumMod val="75000"/>
                  </a:schemeClr>
                </a:solidFill>
              </a:rPr>
              <a:t>Your auditor will contact you upon completion of the audit to review any concerns you may have on the audit report before it is officially sent to the Conference office. </a:t>
            </a:r>
            <a:endParaRPr lang="en-US" sz="2800" dirty="0">
              <a:solidFill>
                <a:schemeClr val="accent1">
                  <a:lumMod val="75000"/>
                </a:schemeClr>
              </a:solidFill>
            </a:endParaRPr>
          </a:p>
        </p:txBody>
      </p:sp>
      <p:grpSp>
        <p:nvGrpSpPr>
          <p:cNvPr id="9" name="Group 8"/>
          <p:cNvGrpSpPr/>
          <p:nvPr/>
        </p:nvGrpSpPr>
        <p:grpSpPr>
          <a:xfrm>
            <a:off x="4419600" y="1295400"/>
            <a:ext cx="4160520" cy="3200400"/>
            <a:chOff x="4343400" y="1295400"/>
            <a:chExt cx="4160520" cy="3200400"/>
          </a:xfrm>
        </p:grpSpPr>
        <p:pic>
          <p:nvPicPr>
            <p:cNvPr id="30724" name="Picture 4" descr="http://www.downloadpowerpointtemplates.com/uploads/120305/1_21301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4160520"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00600" y="1447800"/>
              <a:ext cx="3303626" cy="558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Stamp of Approval!</a:t>
              </a:r>
              <a:endParaRPr lang="en-US" dirty="0"/>
            </a:p>
          </p:txBody>
        </p:sp>
      </p:grpSp>
    </p:spTree>
    <p:extLst>
      <p:ext uri="{BB962C8B-B14F-4D97-AF65-F5344CB8AC3E}">
        <p14:creationId xmlns:p14="http://schemas.microsoft.com/office/powerpoint/2010/main" val="3809017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762000"/>
          </a:xfrm>
        </p:spPr>
        <p:txBody>
          <a:bodyPr>
            <a:normAutofit/>
          </a:bodyPr>
          <a:lstStyle/>
          <a:p>
            <a:r>
              <a:rPr lang="en-US" sz="3600" b="1" dirty="0" smtClean="0">
                <a:solidFill>
                  <a:schemeClr val="accent2">
                    <a:lumMod val="50000"/>
                  </a:schemeClr>
                </a:solidFill>
                <a:ea typeface="+mn-ea"/>
                <a:cs typeface="+mn-cs"/>
              </a:rPr>
              <a:t>Combined Effort</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518160" y="1109254"/>
            <a:ext cx="4648200" cy="5257800"/>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600" dirty="0" smtClean="0">
                <a:solidFill>
                  <a:schemeClr val="accent1">
                    <a:lumMod val="75000"/>
                  </a:schemeClr>
                </a:solidFill>
              </a:rPr>
              <a:t>The audit review is a combined effort between the school treasurer, the school, the auditor, and the Conference office. The purpose of the recommendations on the findings is to educate and to elevate the school accounting to a more accurate level. </a:t>
            </a: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562600" y="1058091"/>
            <a:ext cx="2667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endParaRPr lang="en-US" altLang="en-US" dirty="0" smtClean="0">
              <a:solidFill>
                <a:srgbClr val="0070C0"/>
              </a:solidFill>
            </a:endParaRPr>
          </a:p>
          <a:p>
            <a:pPr marL="0" indent="0">
              <a:lnSpc>
                <a:spcPct val="90000"/>
              </a:lnSpc>
              <a:buSzPct val="70000"/>
              <a:buNone/>
            </a:pPr>
            <a:endParaRPr lang="en-US" altLang="en-US" dirty="0">
              <a:solidFill>
                <a:srgbClr val="0070C0"/>
              </a:solidFill>
            </a:endParaRPr>
          </a:p>
          <a:p>
            <a:pPr marL="0" indent="0">
              <a:lnSpc>
                <a:spcPct val="90000"/>
              </a:lnSpc>
              <a:buSzPct val="70000"/>
              <a:buNone/>
            </a:pPr>
            <a:endParaRPr lang="en-US" altLang="en-US" dirty="0" smtClean="0">
              <a:solidFill>
                <a:srgbClr val="0070C0"/>
              </a:solidFill>
            </a:endParaRPr>
          </a:p>
          <a:p>
            <a:pPr marL="0" indent="0">
              <a:lnSpc>
                <a:spcPct val="90000"/>
              </a:lnSpc>
              <a:buSzPct val="70000"/>
              <a:buNone/>
            </a:pPr>
            <a:endParaRPr lang="en-US" altLang="en-US" dirty="0">
              <a:solidFill>
                <a:srgbClr val="0070C0"/>
              </a:solidFill>
            </a:endParaRPr>
          </a:p>
          <a:p>
            <a:pPr>
              <a:lnSpc>
                <a:spcPct val="90000"/>
              </a:lnSpc>
              <a:buSzPct val="70000"/>
              <a:buFont typeface="Wingdings" pitchFamily="2" charset="2"/>
              <a:buChar char="Ø"/>
            </a:pPr>
            <a:endParaRPr lang="en-US" altLang="en-US" sz="3600" dirty="0" smtClean="0">
              <a:solidFill>
                <a:srgbClr val="0070C0"/>
              </a:solidFill>
            </a:endParaRPr>
          </a:p>
        </p:txBody>
      </p:sp>
      <p:pic>
        <p:nvPicPr>
          <p:cNvPr id="7170" name="Picture 2" descr="http://iclips.blog.br/wp-content/uploads/2014/02/integrac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94163"/>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5257799" y="3956412"/>
            <a:ext cx="3784963" cy="2528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Font typeface="Arial" panose="020B0604020202020204" pitchFamily="34" charset="0"/>
              <a:buNone/>
            </a:pPr>
            <a:r>
              <a:rPr lang="en-US" sz="3300" dirty="0" smtClean="0">
                <a:solidFill>
                  <a:schemeClr val="accent1">
                    <a:lumMod val="75000"/>
                  </a:schemeClr>
                </a:solidFill>
              </a:rPr>
              <a:t>It is done for the benefit of all and to correct any variances for better accounting. </a:t>
            </a:r>
          </a:p>
        </p:txBody>
      </p:sp>
    </p:spTree>
    <p:extLst>
      <p:ext uri="{BB962C8B-B14F-4D97-AF65-F5344CB8AC3E}">
        <p14:creationId xmlns:p14="http://schemas.microsoft.com/office/powerpoint/2010/main" val="655231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ph sz="quarter" idx="10"/>
          </p:nvPr>
        </p:nvSpPr>
        <p:spPr>
          <a:xfrm>
            <a:off x="506276" y="457200"/>
            <a:ext cx="3227523" cy="78363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300" dirty="0" smtClean="0">
                <a:solidFill>
                  <a:schemeClr val="accent2">
                    <a:lumMod val="50000"/>
                  </a:schemeClr>
                </a:solidFill>
              </a:rPr>
              <a:t>When you have …</a:t>
            </a: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4038600" y="2057400"/>
            <a:ext cx="2667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endParaRPr lang="en-US" altLang="en-US" dirty="0" smtClean="0">
              <a:solidFill>
                <a:srgbClr val="0070C0"/>
              </a:solidFill>
            </a:endParaRPr>
          </a:p>
          <a:p>
            <a:pPr marL="0" indent="0">
              <a:lnSpc>
                <a:spcPct val="90000"/>
              </a:lnSpc>
              <a:buSzPct val="70000"/>
              <a:buNone/>
            </a:pPr>
            <a:endParaRPr lang="en-US" altLang="en-US" dirty="0">
              <a:solidFill>
                <a:srgbClr val="0070C0"/>
              </a:solidFill>
            </a:endParaRPr>
          </a:p>
          <a:p>
            <a:pPr marL="0" indent="0">
              <a:lnSpc>
                <a:spcPct val="90000"/>
              </a:lnSpc>
              <a:buSzPct val="70000"/>
              <a:buNone/>
            </a:pPr>
            <a:endParaRPr lang="en-US" altLang="en-US" dirty="0" smtClean="0">
              <a:solidFill>
                <a:srgbClr val="0070C0"/>
              </a:solidFill>
            </a:endParaRPr>
          </a:p>
          <a:p>
            <a:pPr marL="0" indent="0">
              <a:lnSpc>
                <a:spcPct val="90000"/>
              </a:lnSpc>
              <a:buSzPct val="70000"/>
              <a:buNone/>
            </a:pPr>
            <a:endParaRPr lang="en-US" altLang="en-US" dirty="0">
              <a:solidFill>
                <a:srgbClr val="0070C0"/>
              </a:solidFill>
            </a:endParaRPr>
          </a:p>
          <a:p>
            <a:pPr>
              <a:lnSpc>
                <a:spcPct val="90000"/>
              </a:lnSpc>
              <a:buSzPct val="70000"/>
              <a:buFont typeface="Wingdings" pitchFamily="2" charset="2"/>
              <a:buChar char="Ø"/>
            </a:pPr>
            <a:endParaRPr lang="en-US" altLang="en-US" sz="3600" dirty="0" smtClean="0">
              <a:solidFill>
                <a:srgbClr val="0070C0"/>
              </a:solidFill>
            </a:endParaRPr>
          </a:p>
        </p:txBody>
      </p:sp>
      <p:sp>
        <p:nvSpPr>
          <p:cNvPr id="8" name="Rectangle 3"/>
          <p:cNvSpPr txBox="1">
            <a:spLocks noChangeArrowheads="1"/>
          </p:cNvSpPr>
          <p:nvPr/>
        </p:nvSpPr>
        <p:spPr>
          <a:xfrm>
            <a:off x="5257799" y="3956412"/>
            <a:ext cx="3784963" cy="2528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Font typeface="Arial" panose="020B0604020202020204" pitchFamily="34" charset="0"/>
              <a:buNone/>
            </a:pPr>
            <a:endParaRPr lang="en-US" sz="3600" dirty="0" smtClean="0">
              <a:solidFill>
                <a:srgbClr val="0070C0"/>
              </a:solidFill>
            </a:endParaRPr>
          </a:p>
        </p:txBody>
      </p:sp>
      <p:pic>
        <p:nvPicPr>
          <p:cNvPr id="8196" name="Picture 4" descr="http://www.top-cigarette-electronique.com/images/p/pre/Presentation-de-la-Cigarette-Electroni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245" y="327589"/>
            <a:ext cx="1689219" cy="16892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a:xfrm>
            <a:off x="1328164" y="2612166"/>
            <a:ext cx="3169741" cy="8542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Font typeface="Arial" panose="020B0604020202020204" pitchFamily="34" charset="0"/>
              <a:buNone/>
            </a:pPr>
            <a:r>
              <a:rPr lang="en-US" sz="3300" dirty="0" smtClean="0">
                <a:solidFill>
                  <a:schemeClr val="accent2">
                    <a:lumMod val="50000"/>
                  </a:schemeClr>
                </a:solidFill>
              </a:rPr>
              <a:t>Your Auditor is here to …</a:t>
            </a:r>
          </a:p>
        </p:txBody>
      </p:sp>
      <p:pic>
        <p:nvPicPr>
          <p:cNvPr id="8198" name="Picture 6" descr="http://www.ashdodcafe.com/wp-content/uploads/2013/08/5571690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9" y="2285058"/>
            <a:ext cx="1905449" cy="190544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a:xfrm>
            <a:off x="383005" y="4833278"/>
            <a:ext cx="4768181" cy="12627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Font typeface="Arial" panose="020B0604020202020204" pitchFamily="34" charset="0"/>
              <a:buNone/>
            </a:pPr>
            <a:r>
              <a:rPr lang="en-US" sz="3300" dirty="0" smtClean="0">
                <a:solidFill>
                  <a:schemeClr val="accent2">
                    <a:lumMod val="50000"/>
                  </a:schemeClr>
                </a:solidFill>
              </a:rPr>
              <a:t>With good guidance, we all follow the best … </a:t>
            </a:r>
          </a:p>
        </p:txBody>
      </p:sp>
      <p:pic>
        <p:nvPicPr>
          <p:cNvPr id="8200" name="Picture 8" descr="http://managementmoves.co.uk/images/leftpic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1288" y="4458757"/>
            <a:ext cx="1966912" cy="196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444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ph sz="quarter" idx="10"/>
          </p:nvPr>
        </p:nvSpPr>
        <p:spPr>
          <a:xfrm>
            <a:off x="506276" y="457200"/>
            <a:ext cx="8180524" cy="11430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lnSpc>
                <a:spcPct val="90000"/>
              </a:lnSpc>
              <a:buSzPct val="70000"/>
              <a:buNone/>
            </a:pPr>
            <a:r>
              <a:rPr lang="en-US" sz="3600" dirty="0" smtClean="0">
                <a:solidFill>
                  <a:schemeClr val="accent2">
                    <a:lumMod val="50000"/>
                  </a:schemeClr>
                </a:solidFill>
              </a:rPr>
              <a:t>And you and your school </a:t>
            </a:r>
          </a:p>
          <a:p>
            <a:pPr marL="0" lvl="0" indent="0" algn="ctr">
              <a:lnSpc>
                <a:spcPct val="90000"/>
              </a:lnSpc>
              <a:buSzPct val="70000"/>
              <a:buNone/>
            </a:pPr>
            <a:r>
              <a:rPr lang="en-US" sz="3600" dirty="0" smtClean="0">
                <a:solidFill>
                  <a:schemeClr val="accent2">
                    <a:lumMod val="50000"/>
                  </a:schemeClr>
                </a:solidFill>
              </a:rPr>
              <a:t>family will be the happy ones!</a:t>
            </a: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4038600" y="2057400"/>
            <a:ext cx="2667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endParaRPr lang="en-US" altLang="en-US" dirty="0" smtClean="0">
              <a:solidFill>
                <a:srgbClr val="0070C0"/>
              </a:solidFill>
            </a:endParaRPr>
          </a:p>
          <a:p>
            <a:pPr marL="0" indent="0">
              <a:lnSpc>
                <a:spcPct val="90000"/>
              </a:lnSpc>
              <a:buSzPct val="70000"/>
              <a:buNone/>
            </a:pPr>
            <a:endParaRPr lang="en-US" altLang="en-US" dirty="0">
              <a:solidFill>
                <a:srgbClr val="0070C0"/>
              </a:solidFill>
            </a:endParaRPr>
          </a:p>
          <a:p>
            <a:pPr marL="0" indent="0">
              <a:lnSpc>
                <a:spcPct val="90000"/>
              </a:lnSpc>
              <a:buSzPct val="70000"/>
              <a:buNone/>
            </a:pPr>
            <a:endParaRPr lang="en-US" altLang="en-US" dirty="0" smtClean="0">
              <a:solidFill>
                <a:srgbClr val="0070C0"/>
              </a:solidFill>
            </a:endParaRPr>
          </a:p>
          <a:p>
            <a:pPr marL="0" indent="0">
              <a:lnSpc>
                <a:spcPct val="90000"/>
              </a:lnSpc>
              <a:buSzPct val="70000"/>
              <a:buNone/>
            </a:pPr>
            <a:endParaRPr lang="en-US" altLang="en-US" dirty="0">
              <a:solidFill>
                <a:srgbClr val="0070C0"/>
              </a:solidFill>
            </a:endParaRPr>
          </a:p>
          <a:p>
            <a:pPr>
              <a:lnSpc>
                <a:spcPct val="90000"/>
              </a:lnSpc>
              <a:buSzPct val="70000"/>
              <a:buFont typeface="Wingdings" pitchFamily="2" charset="2"/>
              <a:buChar char="Ø"/>
            </a:pPr>
            <a:endParaRPr lang="en-US" altLang="en-US" sz="3600" dirty="0" smtClean="0">
              <a:solidFill>
                <a:srgbClr val="0070C0"/>
              </a:solidFill>
            </a:endParaRPr>
          </a:p>
        </p:txBody>
      </p:sp>
      <p:sp>
        <p:nvSpPr>
          <p:cNvPr id="8" name="Rectangle 3"/>
          <p:cNvSpPr txBox="1">
            <a:spLocks noChangeArrowheads="1"/>
          </p:cNvSpPr>
          <p:nvPr/>
        </p:nvSpPr>
        <p:spPr>
          <a:xfrm>
            <a:off x="5257799" y="3956412"/>
            <a:ext cx="3784963" cy="2528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Font typeface="Arial" panose="020B0604020202020204" pitchFamily="34" charset="0"/>
              <a:buNone/>
            </a:pPr>
            <a:endParaRPr lang="en-US" sz="3600" dirty="0" smtClean="0">
              <a:solidFill>
                <a:srgbClr val="0070C0"/>
              </a:solidFill>
            </a:endParaRPr>
          </a:p>
        </p:txBody>
      </p:sp>
      <p:pic>
        <p:nvPicPr>
          <p:cNvPr id="11266" name="Picture 2" descr="https://get.whotrades.com/u3/photo12B0/20592230712-0/bi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380" y="2029097"/>
            <a:ext cx="5044439" cy="378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733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09800" y="1143000"/>
            <a:ext cx="5385816" cy="4343400"/>
            <a:chOff x="2057400" y="838200"/>
            <a:chExt cx="5385816" cy="4343400"/>
          </a:xfrm>
        </p:grpSpPr>
        <p:pic>
          <p:nvPicPr>
            <p:cNvPr id="2" name="Picture 4" descr="http://images.clipartpanda.com/clipart-for-powerpoint-4T9p9zrT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838200"/>
              <a:ext cx="5385816"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3657600"/>
              <a:ext cx="3352800" cy="923330"/>
            </a:xfrm>
            <a:prstGeom prst="rect">
              <a:avLst/>
            </a:prstGeom>
            <a:noFill/>
          </p:spPr>
          <p:txBody>
            <a:bodyPr wrap="square" rtlCol="0">
              <a:spAutoFit/>
            </a:bodyPr>
            <a:lstStyle/>
            <a:p>
              <a:pPr algn="ctr"/>
              <a:r>
                <a:rPr lang="en-US" dirty="0" smtClean="0"/>
                <a:t>Nancy Enriquez </a:t>
              </a:r>
              <a:r>
                <a:rPr lang="en-US" dirty="0" err="1" smtClean="0"/>
                <a:t>Strassburg</a:t>
              </a:r>
              <a:r>
                <a:rPr lang="en-US" dirty="0" smtClean="0"/>
                <a:t> </a:t>
              </a:r>
            </a:p>
            <a:p>
              <a:pPr algn="ctr"/>
              <a:r>
                <a:rPr lang="en-US" dirty="0" smtClean="0"/>
                <a:t>Church &amp; School Internal Auditor </a:t>
              </a:r>
            </a:p>
            <a:p>
              <a:pPr algn="ctr"/>
              <a:r>
                <a:rPr lang="en-US" dirty="0" smtClean="0"/>
                <a:t>Florida Conference of SDA</a:t>
              </a:r>
              <a:endParaRPr lang="en-US" dirty="0"/>
            </a:p>
          </p:txBody>
        </p:sp>
      </p:grpSp>
    </p:spTree>
    <p:extLst>
      <p:ext uri="{BB962C8B-B14F-4D97-AF65-F5344CB8AC3E}">
        <p14:creationId xmlns:p14="http://schemas.microsoft.com/office/powerpoint/2010/main" val="3119776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2">
                    <a:lumMod val="50000"/>
                  </a:schemeClr>
                </a:solidFill>
              </a:rPr>
              <a:t>Definitions</a:t>
            </a:r>
            <a:endParaRPr lang="en-US" sz="3600" dirty="0">
              <a:solidFill>
                <a:schemeClr val="accent2">
                  <a:lumMod val="50000"/>
                </a:schemeClr>
              </a:solidFill>
            </a:endParaRPr>
          </a:p>
        </p:txBody>
      </p:sp>
      <p:sp>
        <p:nvSpPr>
          <p:cNvPr id="3" name="Content Placeholder 2"/>
          <p:cNvSpPr>
            <a:spLocks noGrp="1"/>
          </p:cNvSpPr>
          <p:nvPr>
            <p:ph idx="1"/>
          </p:nvPr>
        </p:nvSpPr>
        <p:spPr/>
        <p:txBody>
          <a:bodyPr>
            <a:normAutofit fontScale="92500" lnSpcReduction="10000"/>
          </a:bodyPr>
          <a:lstStyle/>
          <a:p>
            <a:pPr>
              <a:lnSpc>
                <a:spcPct val="150000"/>
              </a:lnSpc>
              <a:buFont typeface="Wingdings" panose="05000000000000000000" pitchFamily="2" charset="2"/>
              <a:buChar char="Ø"/>
            </a:pPr>
            <a:r>
              <a:rPr lang="en-US" altLang="en-US" sz="3000" dirty="0">
                <a:solidFill>
                  <a:schemeClr val="accent1">
                    <a:lumMod val="75000"/>
                  </a:schemeClr>
                </a:solidFill>
              </a:rPr>
              <a:t>Auditing standards distinguish between the two types of misstatements: error  and fraud. </a:t>
            </a:r>
            <a:r>
              <a:rPr lang="en-US" altLang="en-US" sz="3000" dirty="0" smtClean="0">
                <a:solidFill>
                  <a:schemeClr val="accent1">
                    <a:lumMod val="75000"/>
                  </a:schemeClr>
                </a:solidFill>
              </a:rPr>
              <a:t>An </a:t>
            </a:r>
            <a:r>
              <a:rPr lang="en-US" altLang="en-US" sz="3000" b="1" u="sng" dirty="0" smtClean="0">
                <a:solidFill>
                  <a:schemeClr val="accent1">
                    <a:lumMod val="75000"/>
                  </a:schemeClr>
                </a:solidFill>
              </a:rPr>
              <a:t>ERROR</a:t>
            </a:r>
            <a:r>
              <a:rPr lang="en-US" altLang="en-US" sz="3000" dirty="0" smtClean="0">
                <a:solidFill>
                  <a:schemeClr val="accent1">
                    <a:lumMod val="75000"/>
                  </a:schemeClr>
                </a:solidFill>
              </a:rPr>
              <a:t> </a:t>
            </a:r>
            <a:r>
              <a:rPr lang="en-US" altLang="en-US" sz="3000" dirty="0">
                <a:solidFill>
                  <a:schemeClr val="accent1">
                    <a:lumMod val="75000"/>
                  </a:schemeClr>
                </a:solidFill>
              </a:rPr>
              <a:t>is an unintentional misstatement of the financial statements.</a:t>
            </a:r>
          </a:p>
          <a:p>
            <a:pPr>
              <a:lnSpc>
                <a:spcPct val="150000"/>
              </a:lnSpc>
            </a:pPr>
            <a:r>
              <a:rPr lang="en-US" altLang="en-US" sz="3000" b="1" u="sng" dirty="0" smtClean="0">
                <a:solidFill>
                  <a:schemeClr val="accent1">
                    <a:lumMod val="75000"/>
                  </a:schemeClr>
                </a:solidFill>
              </a:rPr>
              <a:t>FRAUD</a:t>
            </a:r>
            <a:r>
              <a:rPr lang="en-US" altLang="en-US" sz="3000" dirty="0" smtClean="0">
                <a:solidFill>
                  <a:schemeClr val="accent1">
                    <a:lumMod val="75000"/>
                  </a:schemeClr>
                </a:solidFill>
              </a:rPr>
              <a:t> </a:t>
            </a:r>
            <a:r>
              <a:rPr lang="en-US" altLang="en-US" sz="3000" dirty="0">
                <a:solidFill>
                  <a:schemeClr val="accent1">
                    <a:lumMod val="75000"/>
                  </a:schemeClr>
                </a:solidFill>
              </a:rPr>
              <a:t>is an </a:t>
            </a:r>
            <a:r>
              <a:rPr lang="en-US" altLang="en-US" sz="3000" dirty="0" smtClean="0">
                <a:solidFill>
                  <a:schemeClr val="accent1">
                    <a:lumMod val="75000"/>
                  </a:schemeClr>
                </a:solidFill>
              </a:rPr>
              <a:t>intentional </a:t>
            </a:r>
            <a:r>
              <a:rPr lang="en-US" altLang="en-US" sz="3000" dirty="0">
                <a:solidFill>
                  <a:schemeClr val="accent1">
                    <a:lumMod val="75000"/>
                  </a:schemeClr>
                </a:solidFill>
              </a:rPr>
              <a:t>misstatement of the financial statements. </a:t>
            </a:r>
          </a:p>
          <a:p>
            <a:pPr>
              <a:lnSpc>
                <a:spcPct val="150000"/>
              </a:lnSpc>
              <a:buFont typeface="Wingdings" panose="05000000000000000000" pitchFamily="2" charset="2"/>
              <a:buChar char="Ø"/>
            </a:pPr>
            <a:r>
              <a:rPr lang="en-US" altLang="en-US" sz="3000" b="1" u="sng" dirty="0" smtClean="0">
                <a:solidFill>
                  <a:schemeClr val="accent1">
                    <a:lumMod val="75000"/>
                  </a:schemeClr>
                </a:solidFill>
              </a:rPr>
              <a:t>ILLEGAL ACTS</a:t>
            </a:r>
            <a:r>
              <a:rPr lang="en-US" altLang="en-US" sz="3000" dirty="0" smtClean="0">
                <a:solidFill>
                  <a:schemeClr val="accent1">
                    <a:lumMod val="75000"/>
                  </a:schemeClr>
                </a:solidFill>
              </a:rPr>
              <a:t> are violations </a:t>
            </a:r>
            <a:r>
              <a:rPr lang="en-US" altLang="en-US" sz="3000" dirty="0">
                <a:solidFill>
                  <a:schemeClr val="accent1">
                    <a:lumMod val="75000"/>
                  </a:schemeClr>
                </a:solidFill>
              </a:rPr>
              <a:t>of laws or government regulations other than fraud</a:t>
            </a:r>
            <a:r>
              <a:rPr lang="en-US" altLang="en-US" sz="2800" dirty="0">
                <a:solidFill>
                  <a:schemeClr val="accent1">
                    <a:lumMod val="75000"/>
                  </a:schemeClr>
                </a:solidFill>
              </a:rPr>
              <a:t>. </a:t>
            </a:r>
          </a:p>
          <a:p>
            <a:endParaRPr lang="en-US" dirty="0"/>
          </a:p>
        </p:txBody>
      </p:sp>
    </p:spTree>
    <p:extLst>
      <p:ext uri="{BB962C8B-B14F-4D97-AF65-F5344CB8AC3E}">
        <p14:creationId xmlns:p14="http://schemas.microsoft.com/office/powerpoint/2010/main" val="3505322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71800" y="1334631"/>
            <a:ext cx="5638800" cy="2246769"/>
          </a:xfrm>
          <a:prstGeom prst="rect">
            <a:avLst/>
          </a:prstGeom>
        </p:spPr>
        <p:txBody>
          <a:bodyPr wrap="square">
            <a:spAutoFit/>
          </a:bodyPr>
          <a:lstStyle/>
          <a:p>
            <a:r>
              <a:rPr lang="en-US" sz="2800" dirty="0" smtClean="0">
                <a:solidFill>
                  <a:schemeClr val="accent1">
                    <a:lumMod val="75000"/>
                  </a:schemeClr>
                </a:solidFill>
              </a:rPr>
              <a:t>(</a:t>
            </a:r>
            <a:r>
              <a:rPr lang="en-US" sz="2800" dirty="0">
                <a:solidFill>
                  <a:schemeClr val="accent1">
                    <a:lumMod val="75000"/>
                  </a:schemeClr>
                </a:solidFill>
              </a:rPr>
              <a:t>a) To obtain reasonable assurance about whether the financial statements as a whole are free from material misstatement, whether due to fraud or error, thereby </a:t>
            </a:r>
            <a:r>
              <a:rPr lang="en-US" sz="2800" dirty="0" smtClean="0">
                <a:solidFill>
                  <a:schemeClr val="accent1">
                    <a:lumMod val="75000"/>
                  </a:schemeClr>
                </a:solidFill>
              </a:rPr>
              <a:t>enabling</a:t>
            </a:r>
            <a:endParaRPr lang="en-US" sz="2800" dirty="0">
              <a:solidFill>
                <a:schemeClr val="accent1">
                  <a:lumMod val="75000"/>
                </a:schemeClr>
              </a:solidFill>
            </a:endParaRPr>
          </a:p>
        </p:txBody>
      </p:sp>
      <p:sp>
        <p:nvSpPr>
          <p:cNvPr id="7" name="Title 6"/>
          <p:cNvSpPr>
            <a:spLocks noGrp="1"/>
          </p:cNvSpPr>
          <p:nvPr>
            <p:ph type="title"/>
          </p:nvPr>
        </p:nvSpPr>
        <p:spPr/>
        <p:txBody>
          <a:bodyPr>
            <a:normAutofit/>
          </a:bodyPr>
          <a:lstStyle/>
          <a:p>
            <a:r>
              <a:rPr lang="en-US" sz="3600" dirty="0" smtClean="0">
                <a:solidFill>
                  <a:schemeClr val="accent2">
                    <a:lumMod val="50000"/>
                  </a:schemeClr>
                </a:solidFill>
              </a:rPr>
              <a:t>Auditor’s Responsibility</a:t>
            </a:r>
            <a:endParaRPr lang="en-US" sz="3600" dirty="0">
              <a:solidFill>
                <a:schemeClr val="accent2">
                  <a:lumMod val="50000"/>
                </a:schemeClr>
              </a:solidFill>
            </a:endParaRPr>
          </a:p>
        </p:txBody>
      </p:sp>
      <p:pic>
        <p:nvPicPr>
          <p:cNvPr id="12" name="Picture 4" descr="http://cdn2.bigcommerce.com/server3800/sw4n6bkd/products/82/images/271/Audit__34654.1374493644.1280.1280__47116.1374495702.386.513.jpg?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1219200"/>
            <a:ext cx="1852749" cy="231593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90600" y="3505200"/>
            <a:ext cx="7391400" cy="3108543"/>
          </a:xfrm>
          <a:prstGeom prst="rect">
            <a:avLst/>
          </a:prstGeom>
        </p:spPr>
        <p:txBody>
          <a:bodyPr wrap="square">
            <a:spAutoFit/>
          </a:bodyPr>
          <a:lstStyle/>
          <a:p>
            <a:r>
              <a:rPr lang="en-US" sz="2800" dirty="0">
                <a:solidFill>
                  <a:schemeClr val="accent1">
                    <a:lumMod val="75000"/>
                  </a:schemeClr>
                </a:solidFill>
              </a:rPr>
              <a:t>the auditor to express an </a:t>
            </a:r>
            <a:r>
              <a:rPr lang="en-US" sz="2800" dirty="0" smtClean="0">
                <a:solidFill>
                  <a:schemeClr val="accent1">
                    <a:lumMod val="75000"/>
                  </a:schemeClr>
                </a:solidFill>
              </a:rPr>
              <a:t>opinion whether </a:t>
            </a:r>
            <a:r>
              <a:rPr lang="en-US" sz="2800" dirty="0">
                <a:solidFill>
                  <a:schemeClr val="accent1">
                    <a:lumMod val="75000"/>
                  </a:schemeClr>
                </a:solidFill>
              </a:rPr>
              <a:t>the financial statements are prepared, in all material respects, in accordance with an applicable financial reporting framework; and</a:t>
            </a:r>
          </a:p>
          <a:p>
            <a:r>
              <a:rPr lang="en-US" sz="2800" dirty="0" smtClean="0">
                <a:solidFill>
                  <a:schemeClr val="accent1">
                    <a:lumMod val="75000"/>
                  </a:schemeClr>
                </a:solidFill>
              </a:rPr>
              <a:t>(b</a:t>
            </a:r>
            <a:r>
              <a:rPr lang="en-US" sz="2800" dirty="0">
                <a:solidFill>
                  <a:schemeClr val="accent1">
                    <a:lumMod val="75000"/>
                  </a:schemeClr>
                </a:solidFill>
              </a:rPr>
              <a:t>) To report on the financial statements, and communicate as required by auditing standards, in accordance with the auditor’s findings. </a:t>
            </a:r>
          </a:p>
        </p:txBody>
      </p:sp>
    </p:spTree>
    <p:extLst>
      <p:ext uri="{BB962C8B-B14F-4D97-AF65-F5344CB8AC3E}">
        <p14:creationId xmlns:p14="http://schemas.microsoft.com/office/powerpoint/2010/main" val="3710807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447800"/>
            <a:ext cx="5562600" cy="4662815"/>
          </a:xfrm>
          <a:prstGeom prst="rect">
            <a:avLst/>
          </a:prstGeom>
        </p:spPr>
        <p:txBody>
          <a:bodyPr wrap="square">
            <a:spAutoFit/>
          </a:bodyPr>
          <a:lstStyle/>
          <a:p>
            <a:r>
              <a:rPr lang="en-US" sz="3300" dirty="0" smtClean="0">
                <a:solidFill>
                  <a:schemeClr val="accent1">
                    <a:lumMod val="75000"/>
                  </a:schemeClr>
                </a:solidFill>
              </a:rPr>
              <a:t>Management is responsible for the preparation and fair presentation of the financial records in accordance with accounting principles generally accepted in the United States of America and in compliance with standards set by the Florida Conference of SDA;</a:t>
            </a:r>
            <a:endParaRPr lang="en-US" sz="3300" dirty="0">
              <a:solidFill>
                <a:schemeClr val="accent1">
                  <a:lumMod val="75000"/>
                </a:schemeClr>
              </a:solidFill>
            </a:endParaRPr>
          </a:p>
        </p:txBody>
      </p:sp>
      <p:sp>
        <p:nvSpPr>
          <p:cNvPr id="7" name="Title 6"/>
          <p:cNvSpPr>
            <a:spLocks noGrp="1"/>
          </p:cNvSpPr>
          <p:nvPr>
            <p:ph type="title"/>
          </p:nvPr>
        </p:nvSpPr>
        <p:spPr>
          <a:xfrm>
            <a:off x="304800" y="274638"/>
            <a:ext cx="8839200" cy="792162"/>
          </a:xfrm>
        </p:spPr>
        <p:txBody>
          <a:bodyPr>
            <a:noAutofit/>
          </a:bodyPr>
          <a:lstStyle/>
          <a:p>
            <a:r>
              <a:rPr lang="en-US" sz="3400" dirty="0" smtClean="0">
                <a:solidFill>
                  <a:schemeClr val="accent2">
                    <a:lumMod val="50000"/>
                  </a:schemeClr>
                </a:solidFill>
              </a:rPr>
              <a:t>Management’s (School’s) Responsibility</a:t>
            </a:r>
            <a:endParaRPr lang="en-US" sz="3400" dirty="0">
              <a:solidFill>
                <a:schemeClr val="accent2">
                  <a:lumMod val="50000"/>
                </a:schemeClr>
              </a:solidFill>
            </a:endParaRPr>
          </a:p>
        </p:txBody>
      </p:sp>
      <p:pic>
        <p:nvPicPr>
          <p:cNvPr id="29698" name="Picture 2" descr="https://s-media-cache-ak0.pinimg.com/564x/bd/3d/be/bd3dbef1457ec4092c25fa60c0df3c1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743200"/>
            <a:ext cx="2435225" cy="151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19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7038"/>
            <a:ext cx="8839200" cy="792162"/>
          </a:xfrm>
        </p:spPr>
        <p:txBody>
          <a:bodyPr>
            <a:normAutofit fontScale="90000"/>
          </a:bodyPr>
          <a:lstStyle/>
          <a:p>
            <a:r>
              <a:rPr lang="en-US" sz="3800" dirty="0">
                <a:solidFill>
                  <a:schemeClr val="accent2">
                    <a:lumMod val="50000"/>
                  </a:schemeClr>
                </a:solidFill>
              </a:rPr>
              <a:t>Management’s (School’s) </a:t>
            </a:r>
            <a:r>
              <a:rPr lang="en-US" sz="3800" dirty="0" smtClean="0">
                <a:solidFill>
                  <a:schemeClr val="accent2">
                    <a:lumMod val="50000"/>
                  </a:schemeClr>
                </a:solidFill>
              </a:rPr>
              <a:t>Responsibility</a:t>
            </a:r>
            <a:endParaRPr lang="en-US" sz="1300" dirty="0"/>
          </a:p>
        </p:txBody>
      </p:sp>
      <p:sp>
        <p:nvSpPr>
          <p:cNvPr id="4" name="Rectangle 3"/>
          <p:cNvSpPr/>
          <p:nvPr/>
        </p:nvSpPr>
        <p:spPr>
          <a:xfrm>
            <a:off x="609600" y="1447800"/>
            <a:ext cx="5375275" cy="4662815"/>
          </a:xfrm>
          <a:prstGeom prst="rect">
            <a:avLst/>
          </a:prstGeom>
        </p:spPr>
        <p:txBody>
          <a:bodyPr wrap="square">
            <a:spAutoFit/>
          </a:bodyPr>
          <a:lstStyle/>
          <a:p>
            <a:r>
              <a:rPr lang="en-US" sz="3300" dirty="0" smtClean="0">
                <a:solidFill>
                  <a:schemeClr val="accent1">
                    <a:lumMod val="75000"/>
                  </a:schemeClr>
                </a:solidFill>
              </a:rPr>
              <a:t>this </a:t>
            </a:r>
            <a:r>
              <a:rPr lang="en-US" sz="3300" dirty="0">
                <a:solidFill>
                  <a:schemeClr val="accent1">
                    <a:lumMod val="75000"/>
                  </a:schemeClr>
                </a:solidFill>
              </a:rPr>
              <a:t>includes the </a:t>
            </a:r>
            <a:r>
              <a:rPr lang="en-US" sz="3300" dirty="0" smtClean="0">
                <a:solidFill>
                  <a:schemeClr val="accent1">
                    <a:lumMod val="75000"/>
                  </a:schemeClr>
                </a:solidFill>
              </a:rPr>
              <a:t>design, implementation</a:t>
            </a:r>
            <a:r>
              <a:rPr lang="en-US" sz="3300" dirty="0">
                <a:solidFill>
                  <a:schemeClr val="accent1">
                    <a:lumMod val="75000"/>
                  </a:schemeClr>
                </a:solidFill>
              </a:rPr>
              <a:t>, and maintenance of internal controls relevant to the preparation and fair presentation of financial records that are free from material misstatement, whether due to fraud or error.  </a:t>
            </a:r>
          </a:p>
        </p:txBody>
      </p:sp>
      <p:pic>
        <p:nvPicPr>
          <p:cNvPr id="5" name="Picture 2" descr="https://s-media-cache-ak0.pinimg.com/564x/bd/3d/be/bd3dbef1457ec4092c25fa60c0df3c1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2514600"/>
            <a:ext cx="2435225" cy="151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900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76400" y="77565"/>
            <a:ext cx="6172200" cy="792162"/>
          </a:xfrm>
        </p:spPr>
        <p:txBody>
          <a:bodyPr>
            <a:normAutofit/>
          </a:bodyPr>
          <a:lstStyle/>
          <a:p>
            <a:pPr algn="ctr"/>
            <a:r>
              <a:rPr lang="en-US" sz="3600" dirty="0" smtClean="0">
                <a:solidFill>
                  <a:schemeClr val="accent2">
                    <a:lumMod val="50000"/>
                  </a:schemeClr>
                </a:solidFill>
              </a:rPr>
              <a:t>Tests &amp; Documentation</a:t>
            </a:r>
            <a:endParaRPr lang="en-US" sz="3600" dirty="0">
              <a:solidFill>
                <a:schemeClr val="accent2">
                  <a:lumMod val="50000"/>
                </a:schemeClr>
              </a:solidFill>
            </a:endParaRPr>
          </a:p>
        </p:txBody>
      </p:sp>
      <p:grpSp>
        <p:nvGrpSpPr>
          <p:cNvPr id="5" name="Group 4"/>
          <p:cNvGrpSpPr/>
          <p:nvPr/>
        </p:nvGrpSpPr>
        <p:grpSpPr>
          <a:xfrm>
            <a:off x="-152678" y="685800"/>
            <a:ext cx="9068078" cy="6737495"/>
            <a:chOff x="-457200" y="762000"/>
            <a:chExt cx="9266198" cy="6949649"/>
          </a:xfrm>
        </p:grpSpPr>
        <p:pic>
          <p:nvPicPr>
            <p:cNvPr id="4" name="Picture 2" descr="http://cdn.free-power-point-templates.com/articles/wp-content/uploads/2011/11/presentac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9266198" cy="6949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82162" y="1579106"/>
              <a:ext cx="3091902" cy="1682581"/>
            </a:xfrm>
            <a:prstGeom prst="rect">
              <a:avLst/>
            </a:prstGeom>
          </p:spPr>
          <p:txBody>
            <a:bodyPr wrap="square">
              <a:spAutoFit/>
            </a:bodyPr>
            <a:lstStyle/>
            <a:p>
              <a:r>
                <a:rPr lang="en-US" altLang="en-US" sz="2000" dirty="0">
                  <a:solidFill>
                    <a:schemeClr val="accent1">
                      <a:lumMod val="75000"/>
                    </a:schemeClr>
                  </a:solidFill>
                </a:rPr>
                <a:t>This section will explain the different tests the auditor conducts and the necessary documentation to conduct those tests. </a:t>
              </a:r>
            </a:p>
          </p:txBody>
        </p:sp>
      </p:grpSp>
    </p:spTree>
    <p:extLst>
      <p:ext uri="{BB962C8B-B14F-4D97-AF65-F5344CB8AC3E}">
        <p14:creationId xmlns:p14="http://schemas.microsoft.com/office/powerpoint/2010/main" val="187594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762000"/>
          </a:xfrm>
        </p:spPr>
        <p:txBody>
          <a:bodyPr>
            <a:normAutofit/>
          </a:bodyPr>
          <a:lstStyle/>
          <a:p>
            <a:r>
              <a:rPr lang="en-US" altLang="en-US" sz="3600" b="1" dirty="0">
                <a:solidFill>
                  <a:schemeClr val="accent2">
                    <a:lumMod val="50000"/>
                  </a:schemeClr>
                </a:solidFill>
                <a:ea typeface="+mn-ea"/>
                <a:cs typeface="+mn-cs"/>
              </a:rPr>
              <a:t>Internal Controls</a:t>
            </a:r>
            <a:endParaRPr lang="en-US" sz="3600" b="1" dirty="0">
              <a:solidFill>
                <a:schemeClr val="accent2">
                  <a:lumMod val="50000"/>
                </a:schemeClr>
              </a:solidFill>
              <a:ea typeface="+mn-ea"/>
              <a:cs typeface="+mn-cs"/>
            </a:endParaRPr>
          </a:p>
        </p:txBody>
      </p:sp>
      <p:sp>
        <p:nvSpPr>
          <p:cNvPr id="4" name="Rectangle 3"/>
          <p:cNvSpPr txBox="1">
            <a:spLocks noGrp="1" noChangeArrowheads="1"/>
          </p:cNvSpPr>
          <p:nvPr>
            <p:ph sz="quarter" idx="10"/>
          </p:nvPr>
        </p:nvSpPr>
        <p:spPr>
          <a:xfrm>
            <a:off x="457200" y="1066800"/>
            <a:ext cx="4648200" cy="525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buSzPct val="70000"/>
              <a:buNone/>
            </a:pPr>
            <a:r>
              <a:rPr lang="en-US" sz="3000" dirty="0" smtClean="0">
                <a:solidFill>
                  <a:schemeClr val="accent1">
                    <a:lumMod val="75000"/>
                  </a:schemeClr>
                </a:solidFill>
              </a:rPr>
              <a:t>TEST	</a:t>
            </a:r>
          </a:p>
          <a:p>
            <a:pPr lvl="0">
              <a:lnSpc>
                <a:spcPct val="90000"/>
              </a:lnSpc>
              <a:buSzPct val="70000"/>
              <a:buFont typeface="Wingdings" pitchFamily="2" charset="2"/>
              <a:buChar char="Ø"/>
            </a:pPr>
            <a:r>
              <a:rPr lang="en-US" sz="3000" dirty="0" smtClean="0">
                <a:solidFill>
                  <a:schemeClr val="accent1">
                    <a:lumMod val="75000"/>
                  </a:schemeClr>
                </a:solidFill>
              </a:rPr>
              <a:t>Is </a:t>
            </a:r>
            <a:r>
              <a:rPr lang="en-US" sz="3000" dirty="0">
                <a:solidFill>
                  <a:schemeClr val="accent1">
                    <a:lumMod val="75000"/>
                  </a:schemeClr>
                </a:solidFill>
              </a:rPr>
              <a:t>more than one person counting the </a:t>
            </a:r>
            <a:r>
              <a:rPr lang="en-US" sz="3000" dirty="0" smtClean="0">
                <a:solidFill>
                  <a:schemeClr val="accent1">
                    <a:lumMod val="75000"/>
                  </a:schemeClr>
                </a:solidFill>
              </a:rPr>
              <a:t>money received?</a:t>
            </a:r>
          </a:p>
          <a:p>
            <a:pPr lvl="0">
              <a:lnSpc>
                <a:spcPct val="90000"/>
              </a:lnSpc>
              <a:buSzPct val="70000"/>
              <a:buFont typeface="Wingdings" pitchFamily="2" charset="2"/>
              <a:buChar char="Ø"/>
            </a:pPr>
            <a:r>
              <a:rPr lang="en-US" sz="3000" dirty="0" smtClean="0">
                <a:solidFill>
                  <a:schemeClr val="accent1">
                    <a:lumMod val="75000"/>
                  </a:schemeClr>
                </a:solidFill>
              </a:rPr>
              <a:t>Is there a count sheet?</a:t>
            </a:r>
            <a:endParaRPr lang="en-US" sz="3000" dirty="0">
              <a:solidFill>
                <a:schemeClr val="accent1">
                  <a:lumMod val="75000"/>
                </a:schemeClr>
              </a:solidFill>
            </a:endParaRPr>
          </a:p>
          <a:p>
            <a:pPr lvl="0">
              <a:lnSpc>
                <a:spcPct val="90000"/>
              </a:lnSpc>
              <a:buSzPct val="70000"/>
              <a:buFont typeface="Wingdings" pitchFamily="2" charset="2"/>
              <a:buChar char="Ø"/>
            </a:pPr>
            <a:r>
              <a:rPr lang="en-US" sz="3000" dirty="0" smtClean="0">
                <a:solidFill>
                  <a:schemeClr val="accent1">
                    <a:lumMod val="75000"/>
                  </a:schemeClr>
                </a:solidFill>
              </a:rPr>
              <a:t>Are the receipts deposited </a:t>
            </a:r>
            <a:r>
              <a:rPr lang="en-US" sz="3000" dirty="0">
                <a:solidFill>
                  <a:schemeClr val="accent1">
                    <a:lumMod val="75000"/>
                  </a:schemeClr>
                </a:solidFill>
              </a:rPr>
              <a:t>in the bank </a:t>
            </a:r>
            <a:r>
              <a:rPr lang="en-US" sz="3000" dirty="0" smtClean="0">
                <a:solidFill>
                  <a:schemeClr val="accent1">
                    <a:lumMod val="75000"/>
                  </a:schemeClr>
                </a:solidFill>
              </a:rPr>
              <a:t>in a timely manner? </a:t>
            </a:r>
            <a:endParaRPr lang="en-US" altLang="en-US" sz="3600" dirty="0">
              <a:solidFill>
                <a:srgbClr val="0070C0"/>
              </a:solidFill>
            </a:endParaRPr>
          </a:p>
        </p:txBody>
      </p:sp>
      <p:sp>
        <p:nvSpPr>
          <p:cNvPr id="5" name="Rectangle 3"/>
          <p:cNvSpPr txBox="1">
            <a:spLocks noChangeArrowheads="1"/>
          </p:cNvSpPr>
          <p:nvPr/>
        </p:nvSpPr>
        <p:spPr>
          <a:xfrm>
            <a:off x="4800600" y="1058091"/>
            <a:ext cx="3657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SzPct val="70000"/>
              <a:buFont typeface="Wingdings" pitchFamily="2" charset="2"/>
              <a:buChar char="Ø"/>
            </a:pPr>
            <a:endParaRPr lang="en-US" altLang="en-US" sz="3600" dirty="0">
              <a:solidFill>
                <a:srgbClr val="0070C0"/>
              </a:solidFill>
            </a:endParaRPr>
          </a:p>
        </p:txBody>
      </p:sp>
      <p:sp>
        <p:nvSpPr>
          <p:cNvPr id="6" name="Rectangle 3"/>
          <p:cNvSpPr txBox="1">
            <a:spLocks noChangeArrowheads="1"/>
          </p:cNvSpPr>
          <p:nvPr/>
        </p:nvSpPr>
        <p:spPr>
          <a:xfrm>
            <a:off x="5562600" y="2590799"/>
            <a:ext cx="2667000" cy="37250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SzPct val="70000"/>
              <a:buNone/>
            </a:pPr>
            <a:r>
              <a:rPr lang="en-US" altLang="en-US" dirty="0" smtClean="0">
                <a:solidFill>
                  <a:schemeClr val="accent1">
                    <a:lumMod val="75000"/>
                  </a:schemeClr>
                </a:solidFill>
              </a:rPr>
              <a:t>DOCUMENTS</a:t>
            </a:r>
          </a:p>
          <a:p>
            <a:pPr>
              <a:lnSpc>
                <a:spcPct val="90000"/>
              </a:lnSpc>
              <a:buSzPct val="70000"/>
              <a:buFont typeface="Wingdings" pitchFamily="2" charset="2"/>
              <a:buChar char="Ø"/>
            </a:pPr>
            <a:r>
              <a:rPr lang="en-US" altLang="en-US" dirty="0" smtClean="0">
                <a:solidFill>
                  <a:schemeClr val="accent1">
                    <a:lumMod val="75000"/>
                  </a:schemeClr>
                </a:solidFill>
              </a:rPr>
              <a:t>Count Sheet</a:t>
            </a:r>
          </a:p>
          <a:p>
            <a:pPr>
              <a:lnSpc>
                <a:spcPct val="90000"/>
              </a:lnSpc>
              <a:buSzPct val="70000"/>
              <a:buFont typeface="Wingdings" pitchFamily="2" charset="2"/>
              <a:buChar char="Ø"/>
            </a:pPr>
            <a:r>
              <a:rPr lang="en-US" altLang="en-US" dirty="0" smtClean="0">
                <a:solidFill>
                  <a:schemeClr val="accent1">
                    <a:lumMod val="75000"/>
                  </a:schemeClr>
                </a:solidFill>
              </a:rPr>
              <a:t>Bank Statements</a:t>
            </a:r>
          </a:p>
          <a:p>
            <a:pPr>
              <a:lnSpc>
                <a:spcPct val="90000"/>
              </a:lnSpc>
              <a:buSzPct val="70000"/>
              <a:buFont typeface="Wingdings" pitchFamily="2" charset="2"/>
              <a:buChar char="Ø"/>
            </a:pPr>
            <a:endParaRPr lang="en-US" altLang="en-US" sz="3600" dirty="0">
              <a:solidFill>
                <a:srgbClr val="0070C0"/>
              </a:solidFill>
            </a:endParaRPr>
          </a:p>
        </p:txBody>
      </p:sp>
      <p:sp>
        <p:nvSpPr>
          <p:cNvPr id="3" name="AutoShape 4" descr="data:image/jpeg;base64,/9j/4AAQSkZJRgABAQAAAQABAAD/2wCEAAkGBxQTEhUUEhQUFBQVGBgXGBYVFxUUGBYbFxsWGhgXFRcYHCggGRwlHBQWIjEhJSkrLi4uFx8zODMsNygtLisBCgoKDg0OGxAQGiwmICQsLCwsLCwsLCwsLCwsLDAsLCwsLCwsLCwsLCwsLCwsLCwsLCwsLCwsLCwsLCwsLCwsLP/AABEIAKcBLgMBEQACEQEDEQH/xAAcAAABBQEBAQAAAAAAAAAAAAAAAQMEBQYCBwj/xABJEAACAQIDBAYGBwQIBQUBAAABAgMAEQQSIQUxQVEGBxMiYZEycYGhscEUI1JicrLRJEKi8CVjc4KSwuHxFUODk7MzNDVTZAj/xAAaAQEAAgMBAAAAAAAAAAAAAAAAAQUCAwQG/8QANxEAAgEDAgIHBgUEAwEAAAAAAAECAwQREiEFMRMiQVFhcbEyM4GhwfAUIzSR8RUk0eFCQ2Ky/9oADAMBAAIRAxEAPwD2XF4p1dUjRWLKzd5ygAUqOCtf0xQD2GZyPrFVTfQKxcW53Kr8KAZxWPVVDKVfvxobEaZ3Vdbcs17UBLDA3sd2h8OOvmPOgImP2ikSh2PdLZCRrl36nwBGvLXlQDmMxORC9s1rcd9yBv8AbQDskoUXYhRzJAHvoAaVQMxIC773FvOgGNmYwSxJILd5QSAb5SQCRfwvQD8UytqrBh4EH4UA3i5WUAoFJzKO82QWJAJvY667uNAdvOqglmUAaG5At66Aj7Txwijzd0ksqi7ZRd2Cgk8he58AaAeWcBAzFRoLm/d15E8KAdVgQCCCDqCNQfVQC0AUAUAUAUAUAUAUAUAUAUAUAUAUAUAUAUAUBxLIFFyQAN5OlqlJt4REpKKy3sZfaXS4A2hQN95iQPYBqfdVhR4dKSzN4KSvxunB4pxz8iBF00mU9+GN145GKN7A1wT6yKznwxpZjIwpcdpt4qRx8zVbF2xFio+0hJIDFGBFmRl9JGHAjy5XqtnBweJF5CanHUuRYViZlZjYS2IjAdk+ql1W1/Sh01BoBvacWVEV3Zo2kAlLEaIVawOUDulwgPgxvpQHG24YlEWiqxlhC2sCR2iEjTethe27QUBI2abS4kHf2qtbwMMIB9V1YX+6eVAQsOPq4zwbFSsORDSTEEcwQQb8jQHG0kMEZQAmFioSwJ7Ji69w2/cPA8N261AT0jVsQ/aAFlC9mG1GUjvMt+Oa4PgF9oBgUHbTKgHZAJcC2USHPnAG4HL2ZI5m+8mgK7IfouFAKqrdmJCy5lsUNg4DLcFwg38RegJYw7LPFmkiDHN3Y4WRnUA3DHtDZQSDcjfbnQD215laPusDlngU2INiJotDyOooDnCYVWnnZgCQyAX1A+rS5AO4m+p8BQEJ1HYsthlTFIqjgB20ZsOQ7xFuVATuyU4khwDlRTEpHdGrB2Ubs3og8hbdfUDrBqBPIsdgmVSwHoiQlr2A3MVsSPwnjqBZUAUAUAUAUAUAUAUAUAXoAoBL0BFxuPSMd479wAJJ9grOFOU+SNFe5p0fePBG2dt2GZzGrESAXyOpRiPtKD6Q1Gq3AvUzpShzQo3FOss03kc2zjWijzqATcDW9tT4UowVSSiY3dd0KTmlnBgukHT2fCy4ZmCPFJIUkULlNjYXUknUXv42tpvrsrWkYRyjgsOITuZPUu49LFV5bi3oSZLpntA3EKnS2ZvG/oj3E+VWfD6Kk3N/A8/xq6cUqce3OflgyU0qqLsQo5kgD31cZwecjGUn1VkbWZSLgggcQQR7qnKwZRpPVpa5lp1GRscLiZmJtNiXYDhoq3PmSPZXm7uWZnureOmmkeliuc3kfE4KOS3aIr2vbMAbXte1/UPKgFhwiICqIqqd4AABvpqOOlAcRbNhX0YoxuOiqNxBHDgQD7KA6xOBjkIMkaORuzKD8aAdMK6CwstiNN1t1uVAKygix1HKgG8RhUkFnRXA3ZgDb1XoDuKJVAVQFUbgBYD1AUAiwKFyBRltbLYWtutblQHGGwccd+zRUvvygC/rtQC/RU17i6sHOg1YEEMeZuoN/AUA4sYBJAALak89ANfYAPZQHH0ZNRlWxbMdBqwIIY+NwDfwFAJiMMkgs6q432YA+3WgOoYVQZUUKo3AAAeQoBygCgCgCgCgEJoBmXFovpMo9ZAqVFvkjCVSEfaaRGk2vGNxLfhUn32tW1UJvsOWfEbaHOefLcqR0yiOKOF7OUSCLtQSEykXy2uGJB9lZfhpGP8AUaXRdJvg7n2lK3osE/CAT5te/kK3Rto9pT1ON1c9WKRAl6WthSPpmUwMQonRSOzJ3Cdbnun7a6cwN9a6lvj2SyseJdO9Mluazt1y5rgra9xqCOYPKuXG+CzlJRWX2GRxc5dix4+4cBVxSgoLB4e6uHXquTKjbGFZ0vExSZO/DIN6ONx9R3EbiCQaznBSWGTZXDo1E09s7ljsbpL9P2b2pAWVHEcyD92RWW9uQIII9duFV9GOisken4hLXaNruX0POutZrQRMN6yE/wAN/lVhcrqlRwV9Z/A99vVIeoQUXMk896SPfEy+BUfwJV/YJdCvj6nj+MPNw0/vZHnk/R3E7S2i8CMESJVYu1yqKQO8FHpMzE8tx10rnu6ulltwyinRT/cv8V1Q4uFScNi0lNiCjo0Nwd4Dhm99hXLC8wd8rWL3PQurfY7YXZ2HhkXJIAzOpsSGdmYgkaaZreyuSctUsnTFYWGaasTIKAKAKAKAKAKAKAKAKAKAKAKAKAKAKA4MoGhIvTBGUKxoSU20OkcUILOHKLqzquYKOJIBuQPAVvVvJrKK6PE6DnoT/wADke3Ypoe1w0kcq3tdTcA8QwGoPgbGsIU8ywzdd3XQUtaWTB7b6zJcFjuxxEcb4dlRgyXR0DXDMbkhgGDaaaDfW6Vuv+Jqs7x1oamjvrTxkiYKVkllRhIlmSR1IGcDSx09lbqcI6eRW0ripK7cXLb/AEXOyJM0ETnVmjRmPEllBJPiSa2JFTdS/OkPYnFJGLyOiDm7BR5k1JpUZS5LJjcLjo5dtBonSRfohUlCGFw9yLj2edR2lrKEo2WJLG/1JvSXpvDg5hFIkjEqHJXLYAkjidT3TWRyULCdaGtNEzaDR43Av2ZDRzRMVPja6m3Ahh5isuaMKSlb3CjLnncgdUu3ml2ZJC5u2HcIvPs3syj2HOo8AK5Oj/NWD0d9V020vh6opuszpDJh1jjhcoz3ZmXQhVsLA8Lk7/Cuycscim4ZbRqZlJZ7jXdCtj4uTDRnGWVyAb3zOVOq5xwccd/DjetErxRWMbnZU4NrqZi8L6l3sboTBhjiDG0v7SwaRSy5QVJYFAF01Y865HXk5ai3/CxdLom3jCXiU3Trq9+lwdnFLkdTmXOMyk2IsSLEb9+tbZXcprEkc9tw6nby1Qb+JvMKe6vMAA2521rkZYocrEk8/wClsRXFNfdIquvjlARgPVZCfxirvh004OPd9Ty/G6LVRVOx/wCil1DB43aORfRdDYjwN7hl+6wI8K7atCFRYkistryrbyzF7Gq2J0yuVjxYVGJCrMukTk7gwOsTE6akg87m1UtzZSpbrdHqLPiVO42e0u42ANcRZnVAFAFAFAFAFAFAFAFAFAJegG5sQqC7MqjmxA+NSot8lkxlOMN5PBD2Zt3DYi/YTwy239m6uR6wDpRxa5onKLCoJC9AQtq4zs0J4nQeuttGnrlg4r666Cm5ft5mVkOcnP3r7763q1UFFbHjZVp1KmpvcwvV30ixUuJnj7ZmwoDEIxzZbtZAjHvLpfS9tN1c/RRcsnoby4lStVHO7x9DdR4uN2aMMjMls6Aglb7sy8L+NbfA88oTppTa2POeh0TYXbE+GUkRuHuvBgO/GT4gHf4nnWGNy9uKnSWmr75EjrlwF0gm+yWjb1MMy+9W86lo08JqNtwJnS+YvsNGY3Zo8KSeZJjuaJbGND9c15+hTdBtjY7HoJVxZWPDSorRu8gBRFRhlC6G47tiB661SqqL0lvO2h0cp4XJ+hY9c3/pYc/1j+9R+lbCp4Z7cvvtLnq+6I4eLBwY5TIZ5Y+9du6MxsQFA8ONaI1JOppLHicV+Gb8vVGP6yP/AJTDk7ssN/8Auvet1Xt8jVwp5pLzPXNtBVkYKAABuAsN1Rb50HBxJL8Wsfe7PJ+p2Sxxa8CsB8jN+tZRXWTO3ij/ALf770aiPo+uK2qJJRmhw0SHKdzyMzlQeYFixH4axupYNnCIfkJnqOHeq1l0iVnqMkjE71IIUeIyuOR0P61JCI0uOZHIJ0AP8DBT/CwNQSd9Idj/AEuABSFlXvRvwVxpYjipFwRyPMCttGq6cso0XFCNaGmR5hHtO0jQTqYMQujRvx5FG3Mp4Hj416CjcQqrZnkbrh1Si8pbEuVAQQQCCCCDqCDvBFdLSawzgjNxllbYNh0A2sXVsNIxZ4QCjMbs0TXC3J3lSCpO+wUnU15y9odFPK7T2vD7r8RSUnzRsBXId4UAUAUAl6AQuBv0oQ5Jc2QMTtzDo2V5owxBIXOuYgb7Dea2xo1Jcos0yuaUVlyX7kKbpdhVjaVnIRCMxyOcoJsGZQL5b21tYX1tWVS2q02lJGmhf0K+0JGf6Q9YqwxGXDxrOgsQ3aZVdeJUhT4+Vb1Yy6PW2aVxFO4dFLkZnpR1lYpYIZ8PkiElmysok0IBysTv37xatsrKEYJ9proX1SpXlB8k2vmGP2/iMTgjI7lGeLMVjLIo490XvqBz411U7enGnlIrK13Ud3p1PHcZzoFtieUSxzTSSpGoKCRi+W+YGxa54VhbwSy8HRxWTcYef1RmuhjW2ngyND9JiFxvsXUEe0Ej21zV+TLSj2H1Veq07kJmFSOzJl+luLCkZjZUUu3gNdfJTVhZR6rkeb4zJznCkvvc8Qh6UY7FYtUw7kNK+SOLTIATYZtOA1LeBNbalTG51UbCioqOnftfib/o50RfZfbdrIkmcKwZAw7qBrhgd2pPE1FCprTOTi6xKEPP6Hn3V7j3baSOSS0wlz+oqXPkUB9lSn1sHVe0k6Diuzf9jYyx228jfbw5PtAdf8grJrcroy1WL8P8Fx05wnbYGdRqVGceBSzW/wAN/OpktjlsJuFZeJR7eN9hJ/ZYf3GOsVyydtNf3z+PoWXUIf2TGf2o/wDGP0rirProv37mXkyo64DeCD+1P5D+ldjWyPP8N97P77Tb9CT/AEJhfwW8pGFcsPfffcWvE/0r+HqjNdI+iIxeKSZpcixooyqt2Yq7NvOijUc+O6u2VPUUdrf9BT0pZZZdMtrdlhZ5Se+VKr4s/dXyvf2VOlQjhGFvruLnU+/L/cy3VJgSIMTPweSOIf8ATV2Nv+4K1U5ZqYLXicf7f770ei7MstzxY3PsFhWi79o6ODr8kuYsRXEWw+MRUEjUs9ECuxc1ZkEzsElFyrsWvu0tdcrfDzrBkltg/Rta1iRzqQV3SPozh8amXERhiPRcd2RPwONR6tx4isoTlB5RjKCksM89xuwpcE/ZPJ20ZF4pDo+UWBWQbri41G8HhuF9Y3DqrD5o8rxa0jSkpR7f9nGwcUY9qYK3/NE8TerIJB/FGta+Jx6uTo4HJ5kuz+T10VRnpCu2ntqKCwkaxIuAAST5Vvo21StnQjjub6jbY6R8yom6axC2RHYE2ubL7eNdP9NqL2muWe84ZcbpYzGLe+N9ijm6ezs0yLEkZhleK5JkzZSLNawtcEaa+utlvYQnHVJsi54lUhJKCW6T/ciz9JcS2+UqOSgL77XqxjYW8FnT+5RPil3Ul7WPIo/+InIWmlNszayObb/vGs6UacI8khdqrUqaVlvHiyDhsbHJiPq3VwIzfKb27y1OuLqbdxlKhOFviaw2/oOYfaqzQzZQQAHjdWtuIsdxsQQaxnKFWLRNO3qWteDlvnPLyIuzoM+zkXnF8b1il+SkbJz0Xzfj/gpOkumBwg+4v5UrVX2gjts/1NTzfqavDJ+zrF/UAfw2roS6mCrn7/X4szfV7o+J/CvxeuS3WUyz4k+rDz+qG+rHYbYnaCODlTDOkztzKtdEHixXyB8K4q8kky4oRyfSMOtV+djsR2y0G5h+snCE4PEOgJYRMCOa8fIEmuy3rYWCuurONSrGouw8x6j8IH2mGIv2UMjjwYlEHukapuH1Too8z0vpTiy6Sk6ERuP4WI+NbbVfltlNxP8AUw++w8k6qUvtBfuwzEf4CPnSfNeZ33HupeT9DYY5v6Zw5/8Azv8AGWt7XX+BSUf0M/vsRbYDGhsVi4G1sIntzDxhG/IPOssHPKOmlCou9/fzKjpLhuz2Q0R/5aRp/gdBf3VjJYR1W1RVLtz78+hM6gT+zYwffX8h/Sq+t7aPRf8ATLyfoVHW1/7aH+2/yPXc/ZRQcO97P77TZ9AmvsLD+AYeUzCuSn7/AO+4teJfpX8PVEDa/SGDDFVmkyswuosxJF7X0GgvzqxbSPM0bWrVTlBbIpusfBdrg2Yb4mEnrGqt7mv7KiosxOrhs9Fdxfbt8y96DGNtiQGIWyM3ac+0zsGJ9dwR4EVw0dq+H97F3xOOq2eOzHqiXBiLELxNyPZa/wARWy9p9pzcErZjKLLCPE1XYL4e+lVGCRuTFVKRA3hk7SQKTYX1O6wG/WsluYuSjzJ+0sUIFv8ASUWO4BaRlBS5tctuIufXrTo5NZwzBXFJy0qSKzpdi5I3gWGZ0ZFZywsQ+Yi2dToynK2njoQda7bK2jWUtXh9St4lfzt5Q09ufoJgOmkgFp4kY/bjZlv/AHGBt/iNb5cKeerI5o8ej/yhuVG3tqHESZ7ZQBZR4b9a7rS26COCovr2dzPLWF3fuUuxwX2zgEH/ACxNK3gOzcD3gD21y8Sl1cFvwOnhOXee0iqQ9CYjrAwUpZJVVWiVbO2axS50stu9ckDfpVpw24UG4PtKHjNm6mKmrGOzzwefxbSY4qXDFR9V3gy3ubhNCOfeqyjW1yedlgqqtoqdCMot5k1t8GbNuhckzTsZOyE5DAqCXUmONSbaWIZWqsd4qcHCK7WXFKwlVlGc3sktiPtPqyJwrQpiGd9SHmGa5vfUjUcr62rF38pR0yR0Lh0I1eljt4Y+Bh8b0fxCYP6M6fXKSCCygWznUMxAItu/kV3L8ygtO5XTqRo3knUeF/BE6J7POHknSXL2hRGXKc1hd8wzDTfkqKEZRk89xF/VhUpRlB53+gmyQUw+Lc6BnIHjra49rVspLTGTfaY3LU61OK8fQu+j5/ZoRzj/AE/Wt9JZpJFdd5VzKS70UvTOH6nDoPwj+AVpuFtE7uHSzOcvM0CTD6V2f9QDb++RWyL62PA5Jx/K1f8Apmf6EplkxQ5Bf81aKCxqO6/eYw8/qjSdS0gEeI59qvll09+aqqu8l9Q5I9Xw+KrjZ0j7YqoBWbQlBBB1B0I53rZHZkPkeR9TTrBtTERnRRFMgO/0JYwPcD5V0VlmKZop7SZ6H0ogBZsuokVrHfe9/wBa6rLEoNFFxfqVoS++SPG+rSXJj0vxjlTzRvmKYcmd11LFGTNVjZr7agHKAjz7U/Ot79tFTSjixl4/4Q1Ljuz23bhLEqH15bj3oPOktpmUYa7F+D/wXXTo3wE/qX86VlUWxy8Of56+PoJ1AH6nGj70f5Xqrr+2j1a91L4+hU9ah/ZYv7Yfkkqwa6sTz/Dvfz++013V039AxeBl92IeuKH6j77i24iv7OXw9Uebdbh+shP9U/uP+tdtcr+D7wfmj0raOEWzxMO4y5bfdddB5H3VnRl0lMrruLt7nV45+bMx1QYhh9O2c/pi8qD7yEI9vC4iPnXBV6k1JHplFV6Ol8n/ACXzgNlOuhDKRoQf9iR6iatJQjNHkqFepQqZXYTI5gf0qrr2s4bpbHqrPiVKusN4fc/oOiSuXHeWKeTiSYDfWdKlKbxE01binRhqqPBXYjEFt1wP531d21tGlHxPIX19K5n4Gd6ZrfBzepfzrW2uuoxw5/nonHaa9nhBJdM+Fw/Zl9FkAjUnIx0JBJuN/nXNYShFNZ3O/i9CtOakllfwPmrMoSHtLaMcKF5GsOA4t4KOJrCdRQWWbre3nWliK2LTqb2W8ss+0pVy9oDFCD9kEZ2HhdFW/NWrz13W1yPaWlBUoJI9YFcZ1lD01P7HJ60/Otddl75fH0K3irxbN+K9TyzojGG21iif3FuPX9UB/PhXTXlpjLHaarampwp57MM9jwkwqqkW6JEsgtRMGG6eSxpCZnNhGRc2J0YgWsNd5FWVhX6Oe/IqOK2br08w55PNtjY1JsXI8ZuvZAXII/e43q0oyU6jf3zKe8pzpW0Yy55+hK6VIXwshRhZbMba5gDYgEcr3/u1ndexlGvhixXxNb+PkznZk2WPB/eXL5qLe+1RCWIxMq8HOdXzz8hvpOl3wq85R8UpcLePmOHyxTnJ9z+hpM3rsda3qMc5KucpPPcZno/HlxGNHq+L1x0lhyLq7lmlT8/qVnVptjssZ2WpXEEJYakOL5Db2ke0cqrK0dj0FFtHs0eKtXE0dQ4cbWOARMVi9K30abnJJHPc1lSpufh8zE7F6PNhccmMhmBF3Lxshuc4YMMwNiCWDesVZStHLqvkUa4zHTlLrfIg9EduTyYnEQ4mZ5SCzLnN7EOc9uQNxoNBbTdWVvGMG4kcUzUoxqd31wXmB6PwRTGdFYSNmBubr3jclVtoeHqNblSw8lbVvqlWmqbMrg8d2u2iwOgzoP7kZHxBrT/2FpKGixx/5IPT/EmLHiQb0WNx61JPyqKntm3hsc0NL7Wbfpg+bAz+KA/xKa2z3jkqbKOm5w/vYT/+fW7mNHjEfdJ+lVVx7SPWR92/J+hWdaP/ALVPCZfyS1YVPYiee4f+oqfH1NX1at/QKeDS/wDnY/OuBe/++4ur1ZtWvL1R511si7Q/gkHvWu+4Krgu0HnvR6r0nmjiiw80jpGrRohZyFGbLmAueJGbyrRZVMNxZt4tazqKMoRy/D4nmMO2osPtmDExSK0bsqyFTcAP9W9/AAh/ZU3UU09J08P1xpqNRYZ6X0p2c8DtIkbvCxueyVpGjJ3got2KE63ANrkGwApaXcUtMjm4jwqVSfSUv2PNOknTBXUwYXM8j9wkKwIvoVRfSLHdurpq3EdOxos+GTjJTqdnYei9XvRJsNggMVmM8zB8jMW7FR6KDgDa5a3Fra2FU855lk9HCOlFtt7YeZD2OVXHo575T4NbX21ttrl0Xyycd5YRuUk3gw0ux9rkXWPBjwEjE++wru/qJwrgdJdr+RDxPRHa+IXsnbCKsmhGc8NeCMRurXO+1LDOmlwulTlqitz1LY/Rtf8Ah8GDxaRzdnEkbC2ZCUFrqSARu0OhqtcutlFnjK3MvtHqlS5+iYzE4ZeCZjIg/D3lbzJroV5UW2TnnZ0pvLS/Ya2V1NwK4fFzy4oj909xT+LUsR4ZhWM7mcjOFCMOR6XBCqKFRQqqAAqgAADQAAaAAVzm8coDPdOD+yP+JPzCuzh/vvg/QrOK/p2vFep5N0bxGTamMb72U+0/6Cu2VPpIy8Ms5oVXSjS8WkenYXaAIBBuDuI4+qqmcccy6jLUsj77Q031gkSY/p4rYjDPDGyKzldXJAsrKTuBPDlXXbUZz3imcd3d0qS67wY3o9slsKJkd43Z1Vvq85ACdoNS6Kb9/gDxq2o05wb1LsKK7uadZQ6PfrfQc6NWlw8sR+1NH/iuR+atlPrU2vvmRcZpXMZ969EV+0JjHhsEx0K5CfZ2d/nWEnphD77TZCOqvVS7c/8AyXG1VzYjC+DMfJQflW+rvOJw2/VpVV5r0KL6R/So10zFf4GHyrnUvz92d8qebFrw+qL3ZcdsVivHs/eGPzrdBddpnFcz1W8GvH1NBHiHAsrFQNLKcosPBazdCmv+KOKFxVlJdZmK6M9L50xCYdyJY5JljGe+ZM7hbhuIGa9j5iqStTjlns7eb0pHsuL2C6KWDqbesE1w5Ox8sCNsS8TqSM5sVO4Ai/dvwvzrfQrunNSOS+tfxFLQuf1MPtfaYw6M0iSgrcZeze9xwzWy+29quvxNPGUzy8OF3DqaXHC7+zzMP0RwWJxu0FkgULeTM72PZork5g32iQSAu8+G8cMqyg9R6KNqqlLonyN70nhx0KOsWDndtQJIwsiD7yhSXPqKitv42Eo+JV0uCzhPM2ml3FF1fdAMYzPiXj7JkUiFJ80ZkdtCX0LKgBOtrkkcjXI7lRllFvUtelpuD2yLt/q32pipi7RYdO6FuJrqbX13ZuPIVM7qE8i3s+hjoTNj0n6CY2dWWHEQLG6orRvGwIsqhrSi97sCR3Rvt41rheNR0tEf06l0nSr2if1Z9BpNmiftZUkM3Z6IrALkz3uTvvn5DdWmrV1vJ2Rp42ZD2v1ULOxzY7FdmTmyNkcA62y6DdcjUGs/xU8YZqjaUovVFYNJsLodDh8CcCS00Jz5s5sWztmIulranhWqU25au036VjBSDqg2ZckxSkHgZpbDyN/fWXT1HzZGhGym2XE8QhkjSSMALkkAcWAsLhr3041ry85MsLGCsg6E7PT0cFhR/wBJD8RUucnzY0ovQtYkjYwqBs+Rc/2sozee+gGY+87HloPZv99SCPtGcAhaAruzZ2CoQCeJ4DjUkFvs/Zqx63LNxY/IcKxbJJ1AFAFAFAFAee9ONov2zRZvqwFOWwtffe+/lV5w2jDRra3PKcZr1XU6NN4/gzjYtboWZASza9xbnu6abz+tdbjCGprbY5aXS1NGrOzRn9ldLxDgxleNpEFuyZtbB7cDcaG9cVWlTnHuZd0p16dbGOo8G96JM+Nw6z5eyDA2BuwOpF1NhceNVk4xi9mWtOTbaax3eJRTYPGoAJsPNLIB3mhVWQ6n0O8NPC16t7e8oQgkecvOGXNes5dnZv8A6K04fFs5K4DFG6ZbMqJa5395qTv6WrK7jZS4TVUVFtbPIdGeh+1IncfRFCu+bNLNGgXUnUJmJ3jcK56d7CnntydtfhzruLbxgl7W6uNpYgBMuFjRScp7Z2NtN9o/CsKl9GSSxyNlLh/Ryc85bLOLq2x7ZGkxWFR47hQkUkgsQASWZl18LVD4i8rC5BcLpYec789xmPqamMvavjwJL5rph+JvuvLbjyrS7yWcpbnQrSCjp7C7fqojLFhjccC1s1mhBNt2oiFQ72q3nIVlRSUdKwhyLqmwn78+Nl/HPb8iisZXdV9pnG1pR5RX7Im7P6sNmwukiwsXRg6l5Zmsym4Ni1jYgHUVqlWm+bNqhFGnks3eY90bvHxrUZjMsoO6iBBEkjMVjXNbfcgAX53rMjBOwGz2UguRpuVRZQbWv4m1Q9wtixtUEhagFoAoAoAoAoAoAoAoAoAoCFhfSb8TfGgK62d3PAG360yQLhlySK3sPtqWC9qCQoAoAoAoAoCq2n0bwmIbNiMNBK1rZpI0ZrC9hmIvbU+dZKclsmRhcyJF0I2cu7A4X2wxt8QadJLvGlE+LZ8MZtFFFHYalERco5CwrHLGEImIS5VBoONQSRp2JYKulza54VIJmG2aFN2YsR7B5D50yCdagFoAoAoAoAoBnFtZfE6fr7qAocVje0kES7hv9lMAtGwgtUZA3s4BXI+0Ph/v7qyGS0qAFAFAFAFAFAFAFAFAFAFAFABoCCj6ORvu1AV+y27tYgexArNEE/AS5kHMaH2UZJJqAFAFAFAFAFAcTSZVJ5CgKnaLGza90AaDQuzXsL8BpUge2HguzjAO8661gwc402ZbfaHxFZIFrQBQBQBQBQBQBQEDHPqwP2Lj2k3+FAU0UQWdbf8A1J5nMT8b+2pBfl9KwBWzS5XU8iP9fdWaIwXYqCQoAoAoAoAoAoAoAoAoAoAoANAURltK4G6/x3++9TgDWEazMPGsGCRK9ZoDux5O86+o/I/KjBa1ACgCgCgCgCgG8Qt1YcwaAz2Jb6xCfRJA9ttPdepILqXEBABfhWJJVPiQ8qKPtD3G/wAqyRGTQVBIUAUAUAUAUAUBWbVGt+akeVv1oCpA+va/AJb1ZFqQWE+Iy1jgENZO1cIvrJ5CsuQNBh3uvu8qgDtAFAFAFAFAFAFAFAFAFAFAIaAyKSG9zvB1+dZYIJKN3z42rBokbxWKtWSBI2SrA9qdBut4cSaZRBoQagkWgCgCgCgCgOJpMqkngL0BTYvDhksvpCzgfeAOntFxUkEyNVlh1F7ioTBT9HcHaW975AdfE6AfGpyDUVBIUAUAUAUAUAUBB2goYhdx11HC4I/n1UBVYxv2jda6Lf1gsPkKkgjbZikcFIv/AFCDlv4C9vdagE6JjJbNvO+++/jUMk0sGjMOfeHwPwFASKAKAKAKAKAKAKAKAKAKAKAKAzuMgvOyj96x8xr771lnYgMRgiq5gSSN4/SsSSjaTM/qqQaHZ8vdtWILTAvdbcV0/SpBJoAoAoAoAoBrFRZkZeY/2oCv2fY91rhltpex0vp6txoB7DOqs9t1zp8ffeoA1sbKFZt2ZmPsBsPgakFj2o50ACQc6AXOOdAGcUAuagC9AF6Ao9sSMsoI3EDw3b/l51IIhnFwoAN8x4kprpbwIPuNAT9mRXlLfZW3tb/QHzqALtHA5W7RNxPeH+YfPzoCaslgpPDT2H+RUAl1ICgCgCgCgCgCgCgCgCgCgEoCl2o2SYMTYFN/qJ/UVPYBt8bm7pYLfS/HdUYBWybJlZQ4S0oFza2WQb9Pvf7cqkHWzcTfwPEcqhoF/hnsQfYf1qMgsKkBQBQBQBQCEUBExcYUZ7XI0vbWxPPlUogro72e+/X36/OoBKCBQBfcLUJAa7qAdXDk0B19GNAIYjyoDns2oBcjUAhJ8aAhbVN0sd97jwIrJAqsNOVO7MToAN9Q0C7wTFQb2zMbkDhwA91QDrFSlkYcwalAipNmjPqrHtBaJMSAakHXamgODiTQHP0o0B2uJoDoYigF+kUAhxIoAGJFAdCcUAvbCgOZcSBUkFD0hLPGSurbrbtCDuoCmE1mJtukQ+a5TUg2OzJg0S+q3lp8qxJK/bOGVXSVdCxytb97QkE+OlASO3GWoQJ2BkzID/Oht8qkD9AFAFAFAFANzJcEaa0BUq1i6tx0ubjdpceVSQPRJxJBHrtUElhCosCBv1oBygCgCgCgCgEIoDObYYqt7Ek7vGpyQPbLw6LGrWuzC5J4cwOQpkkks1QAU86Ai4aKzso9Hf7D/vQFnC6hQOI008KASadBa5FybWvrr4UA6cMKAQ4QUAgwnjQHX0bxoBPo9ANthjQHBwxoBOxagOHJAvU4BDml4mpIIBkaQ5UF/HgPXUAkw7HUWzXY3ueR8LcqZJLGBMoAAsBUAj7YBMYP2WB89PnQEWB9KAutkH6oetvzGgJtAFAFAFAFAIaASgDKOQoBQKAWgCgCgCgCgCgK+fDMeAZeGpFqA4GEItZSBfXvC3soCYmGUUA6UHKgKXHRSBmyISNLbgN3OskBuPAyt6ZKjklr+ZoyCxwWDWP0Yzf7RIJ86xJJ9AFAFAFAFAFAFAFAQXTQg7gajIKQjtXKg2VbZrb9b2A8qyBYQIEFlFhUZA+k3hQEhJ1NALiYg6Mo4gj9KAocMhoC32ZIFSzaEE79N+vzoCV9I5a+4UBy84A1YD+fHfUZB3h5CwuQR69L+NuFSB2gCgEBoBOFAKtALQBQBQBQBQBQAaA4agFWgOqAKA5tQHJWgBWoBygCgCgCgCgCgCgEbwoCDJIyk5lup5D30BCgwaBiyPYnfp8aZA7KuXUsCPaKZBNjw/O1AONhlPCgGXw7D0TQFfh5bC430An0m57oufD5k6DzoCVHEx9J1UclIJ8zoPKgJcEKL6NieZNz5nWgJFAFActQADQC0Ai0B1QBQBQBQBQBQBQCMKA43UB2DQAaAQUAoFAFqAWgCgCgCgCgCgCgCgEoDgop3gH1gGgOThk+yvkKAeFAFAFAQ/8Ah0dybb9SLm3le1AdjCoNMooDoYdOXxoDoYZeQoBwC1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6" name="Picture 10" descr="Image result for internal contro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340" y="304800"/>
            <a:ext cx="19050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60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erMedia.com Animated Theme">
  <a:themeElements>
    <a:clrScheme name="tightrope">
      <a:dk1>
        <a:sysClr val="windowText" lastClr="000000"/>
      </a:dk1>
      <a:lt1>
        <a:sysClr val="window" lastClr="FFFFFF"/>
      </a:lt1>
      <a:dk2>
        <a:srgbClr val="31376D"/>
      </a:dk2>
      <a:lt2>
        <a:srgbClr val="EAEBDE"/>
      </a:lt2>
      <a:accent1>
        <a:srgbClr val="72A376"/>
      </a:accent1>
      <a:accent2>
        <a:srgbClr val="B0CCB0"/>
      </a:accent2>
      <a:accent3>
        <a:srgbClr val="A8CDD7"/>
      </a:accent3>
      <a:accent4>
        <a:srgbClr val="C0BEAF"/>
      </a:accent4>
      <a:accent5>
        <a:srgbClr val="CEC597"/>
      </a:accent5>
      <a:accent6>
        <a:srgbClr val="6B6B6B"/>
      </a:accent6>
      <a:hlink>
        <a:srgbClr val="DB5353"/>
      </a:hlink>
      <a:folHlink>
        <a:srgbClr val="903638"/>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tightrope">
      <a:dk1>
        <a:sysClr val="windowText" lastClr="000000"/>
      </a:dk1>
      <a:lt1>
        <a:sysClr val="window" lastClr="FFFFFF"/>
      </a:lt1>
      <a:dk2>
        <a:srgbClr val="31376D"/>
      </a:dk2>
      <a:lt2>
        <a:srgbClr val="EAEBDE"/>
      </a:lt2>
      <a:accent1>
        <a:srgbClr val="72A376"/>
      </a:accent1>
      <a:accent2>
        <a:srgbClr val="B0CCB0"/>
      </a:accent2>
      <a:accent3>
        <a:srgbClr val="A8CDD7"/>
      </a:accent3>
      <a:accent4>
        <a:srgbClr val="C0BEAF"/>
      </a:accent4>
      <a:accent5>
        <a:srgbClr val="CEC597"/>
      </a:accent5>
      <a:accent6>
        <a:srgbClr val="6B6B6B"/>
      </a:accent6>
      <a:hlink>
        <a:srgbClr val="DB5353"/>
      </a:hlink>
      <a:folHlink>
        <a:srgbClr val="903638"/>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3594</TotalTime>
  <Words>750</Words>
  <Application>Microsoft Office PowerPoint</Application>
  <PresentationFormat>On-screen Show (4:3)</PresentationFormat>
  <Paragraphs>239</Paragraphs>
  <Slides>34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Franklin Gothic Heavy</vt:lpstr>
      <vt:lpstr>Tahoma</vt:lpstr>
      <vt:lpstr>Wingdings</vt:lpstr>
      <vt:lpstr>PresenterMedia.com Animated Theme</vt:lpstr>
      <vt:lpstr>PresenterMedia.com Static Theme</vt:lpstr>
      <vt:lpstr>The School Audit Process </vt:lpstr>
      <vt:lpstr>Objectives</vt:lpstr>
      <vt:lpstr>                                            Definitions   </vt:lpstr>
      <vt:lpstr>Definitions</vt:lpstr>
      <vt:lpstr>Auditor’s Responsibility</vt:lpstr>
      <vt:lpstr>Management’s (School’s) Responsibility</vt:lpstr>
      <vt:lpstr>Management’s (School’s) Responsibility</vt:lpstr>
      <vt:lpstr>Tests &amp; Documentation</vt:lpstr>
      <vt:lpstr>Internal Controls</vt:lpstr>
      <vt:lpstr>Banking</vt:lpstr>
      <vt:lpstr>Restricted Funds</vt:lpstr>
      <vt:lpstr>Other Funds</vt:lpstr>
      <vt:lpstr>FINANCES</vt:lpstr>
      <vt:lpstr>BALANCE SHEET</vt:lpstr>
      <vt:lpstr>INCOME / EXPENSE </vt:lpstr>
      <vt:lpstr>INCOME / EXPENSE </vt:lpstr>
      <vt:lpstr>Record Keeping - Invoices</vt:lpstr>
      <vt:lpstr>PowerPoint Presentation</vt:lpstr>
      <vt:lpstr>RISK MANAGEMENT </vt:lpstr>
      <vt:lpstr>RISK MANAGEMENT </vt:lpstr>
      <vt:lpstr>RISK MANAGEMENT </vt:lpstr>
      <vt:lpstr>RISK MANAGEMENT </vt:lpstr>
      <vt:lpstr>Human Resources</vt:lpstr>
      <vt:lpstr>PAYROLL</vt:lpstr>
      <vt:lpstr>Independent Contractors</vt:lpstr>
      <vt:lpstr>IRS Compliance</vt:lpstr>
      <vt:lpstr>FAITHFULNESS</vt:lpstr>
      <vt:lpstr>DOCUMENTS REQUIRED</vt:lpstr>
      <vt:lpstr>DOCUMENTS REQUIRED</vt:lpstr>
      <vt:lpstr>Audit Completion Interview</vt:lpstr>
      <vt:lpstr>Combined Effort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Earth</dc:title>
  <dc:creator>PresenterMedia.com</dc:creator>
  <cp:lastModifiedBy>Nancy Strassburg</cp:lastModifiedBy>
  <cp:revision>155</cp:revision>
  <dcterms:created xsi:type="dcterms:W3CDTF">2010-11-24T18:19:10Z</dcterms:created>
  <dcterms:modified xsi:type="dcterms:W3CDTF">2020-01-30T13:20:29Z</dcterms:modified>
</cp:coreProperties>
</file>