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7"/>
  </p:notesMasterIdLst>
  <p:handoutMasterIdLst>
    <p:handoutMasterId r:id="rId18"/>
  </p:handoutMasterIdLst>
  <p:sldIdLst>
    <p:sldId id="259" r:id="rId2"/>
    <p:sldId id="260" r:id="rId3"/>
    <p:sldId id="286" r:id="rId4"/>
    <p:sldId id="275" r:id="rId5"/>
    <p:sldId id="285" r:id="rId6"/>
    <p:sldId id="276" r:id="rId7"/>
    <p:sldId id="288" r:id="rId8"/>
    <p:sldId id="289" r:id="rId9"/>
    <p:sldId id="296" r:id="rId10"/>
    <p:sldId id="291" r:id="rId11"/>
    <p:sldId id="304" r:id="rId12"/>
    <p:sldId id="295" r:id="rId13"/>
    <p:sldId id="299" r:id="rId14"/>
    <p:sldId id="300" r:id="rId15"/>
    <p:sldId id="303" r:id="rId16"/>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057" autoAdjust="0"/>
  </p:normalViewPr>
  <p:slideViewPr>
    <p:cSldViewPr>
      <p:cViewPr varScale="1">
        <p:scale>
          <a:sx n="78" d="100"/>
          <a:sy n="78" d="100"/>
        </p:scale>
        <p:origin x="1170" y="4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sz="quarter" idx="1"/>
          </p:nvPr>
        </p:nvSpPr>
        <p:spPr>
          <a:xfrm>
            <a:off x="3956550" y="0"/>
            <a:ext cx="3026833" cy="464185"/>
          </a:xfrm>
          <a:prstGeom prst="rect">
            <a:avLst/>
          </a:prstGeom>
        </p:spPr>
        <p:txBody>
          <a:bodyPr vert="horz" lIns="92958" tIns="46479" rIns="92958" bIns="46479" rtlCol="0"/>
          <a:lstStyle>
            <a:lvl1pPr algn="r">
              <a:defRPr sz="1200"/>
            </a:lvl1pPr>
          </a:lstStyle>
          <a:p>
            <a:fld id="{6DED32D7-0FBE-458D-A4FC-5FAEF85160E0}" type="datetimeFigureOut">
              <a:rPr lang="en-US" smtClean="0"/>
              <a:t>2/2/2020</a:t>
            </a:fld>
            <a:endParaRPr lang="en-US"/>
          </a:p>
        </p:txBody>
      </p:sp>
      <p:sp>
        <p:nvSpPr>
          <p:cNvPr id="4" name="Footer Placeholder 3"/>
          <p:cNvSpPr>
            <a:spLocks noGrp="1"/>
          </p:cNvSpPr>
          <p:nvPr>
            <p:ph type="ftr" sz="quarter" idx="2"/>
          </p:nvPr>
        </p:nvSpPr>
        <p:spPr>
          <a:xfrm>
            <a:off x="0" y="8817904"/>
            <a:ext cx="3026833" cy="464185"/>
          </a:xfrm>
          <a:prstGeom prst="rect">
            <a:avLst/>
          </a:prstGeom>
        </p:spPr>
        <p:txBody>
          <a:bodyPr vert="horz" lIns="92958" tIns="46479" rIns="92958" bIns="46479" rtlCol="0" anchor="b"/>
          <a:lstStyle>
            <a:lvl1pPr algn="l">
              <a:defRPr sz="1200"/>
            </a:lvl1pPr>
          </a:lstStyle>
          <a:p>
            <a:endParaRPr lang="en-US"/>
          </a:p>
        </p:txBody>
      </p:sp>
      <p:sp>
        <p:nvSpPr>
          <p:cNvPr id="5" name="Slide Number Placeholder 4"/>
          <p:cNvSpPr>
            <a:spLocks noGrp="1"/>
          </p:cNvSpPr>
          <p:nvPr>
            <p:ph type="sldNum" sz="quarter" idx="3"/>
          </p:nvPr>
        </p:nvSpPr>
        <p:spPr>
          <a:xfrm>
            <a:off x="3956550" y="8817904"/>
            <a:ext cx="3026833" cy="464185"/>
          </a:xfrm>
          <a:prstGeom prst="rect">
            <a:avLst/>
          </a:prstGeom>
        </p:spPr>
        <p:txBody>
          <a:bodyPr vert="horz" lIns="92958" tIns="46479" rIns="92958" bIns="46479" rtlCol="0" anchor="b"/>
          <a:lstStyle>
            <a:lvl1pPr algn="r">
              <a:defRPr sz="1200"/>
            </a:lvl1pPr>
          </a:lstStyle>
          <a:p>
            <a:fld id="{CC77E1E0-7588-4625-8F64-982304A64F1A}" type="slidenum">
              <a:rPr lang="en-US" smtClean="0"/>
              <a:t>‹#›</a:t>
            </a:fld>
            <a:endParaRPr lang="en-US"/>
          </a:p>
        </p:txBody>
      </p:sp>
    </p:spTree>
    <p:extLst>
      <p:ext uri="{BB962C8B-B14F-4D97-AF65-F5344CB8AC3E}">
        <p14:creationId xmlns:p14="http://schemas.microsoft.com/office/powerpoint/2010/main" val="10650337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1440" tIns="45720" rIns="91440" bIns="45720" rtlCol="0"/>
          <a:lstStyle>
            <a:lvl1pPr algn="r">
              <a:defRPr sz="1200"/>
            </a:lvl1pPr>
          </a:lstStyle>
          <a:p>
            <a:fld id="{C972A7E0-8D9C-4817-A0DB-C95D9A9B89EF}" type="datetimeFigureOut">
              <a:rPr lang="en-US" smtClean="0"/>
              <a:t>2/2/2020</a:t>
            </a:fld>
            <a:endParaRPr lang="en-US"/>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lIns="91440" tIns="45720" rIns="91440" bIns="45720" rtlCol="0" anchor="b"/>
          <a:lstStyle>
            <a:lvl1pPr algn="r">
              <a:defRPr sz="1200"/>
            </a:lvl1pPr>
          </a:lstStyle>
          <a:p>
            <a:fld id="{F17FF262-BB93-4A58-86DE-A9E950331A17}" type="slidenum">
              <a:rPr lang="en-US" smtClean="0"/>
              <a:t>‹#›</a:t>
            </a:fld>
            <a:endParaRPr lang="en-US"/>
          </a:p>
        </p:txBody>
      </p:sp>
    </p:spTree>
    <p:extLst>
      <p:ext uri="{BB962C8B-B14F-4D97-AF65-F5344CB8AC3E}">
        <p14:creationId xmlns:p14="http://schemas.microsoft.com/office/powerpoint/2010/main" val="8867373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A47090-AB10-4ADF-8A48-40BF9E31EF08}" type="slidenum">
              <a:rPr lang="en-US" smtClean="0"/>
              <a:t>1</a:t>
            </a:fld>
            <a:endParaRPr lang="en-US" dirty="0"/>
          </a:p>
        </p:txBody>
      </p:sp>
    </p:spTree>
    <p:extLst>
      <p:ext uri="{BB962C8B-B14F-4D97-AF65-F5344CB8AC3E}">
        <p14:creationId xmlns:p14="http://schemas.microsoft.com/office/powerpoint/2010/main" val="6766760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p:spPr>
        <p:txBody>
          <a:bodyPr/>
          <a:lstStyle/>
          <a:p>
            <a:endParaRPr lang="en-US" sz="1100" dirty="0">
              <a:solidFill>
                <a:schemeClr val="tx2"/>
              </a:solidFill>
              <a:latin typeface="Arial" charset="0"/>
            </a:endParaRPr>
          </a:p>
        </p:txBody>
      </p:sp>
    </p:spTree>
    <p:extLst>
      <p:ext uri="{BB962C8B-B14F-4D97-AF65-F5344CB8AC3E}">
        <p14:creationId xmlns:p14="http://schemas.microsoft.com/office/powerpoint/2010/main" val="3971539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p:spPr>
        <p:txBody>
          <a:bodyPr/>
          <a:lstStyle/>
          <a:p>
            <a:endParaRPr lang="en-US" sz="1100" dirty="0">
              <a:solidFill>
                <a:schemeClr val="tx2"/>
              </a:solidFill>
              <a:latin typeface="Arial" charset="0"/>
            </a:endParaRPr>
          </a:p>
        </p:txBody>
      </p:sp>
    </p:spTree>
    <p:extLst>
      <p:ext uri="{BB962C8B-B14F-4D97-AF65-F5344CB8AC3E}">
        <p14:creationId xmlns:p14="http://schemas.microsoft.com/office/powerpoint/2010/main" val="13829468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p:spPr>
        <p:txBody>
          <a:bodyPr/>
          <a:lstStyle/>
          <a:p>
            <a:endParaRPr lang="en-US" sz="1100" dirty="0">
              <a:solidFill>
                <a:schemeClr val="tx2"/>
              </a:solidFill>
              <a:latin typeface="Arial" charset="0"/>
            </a:endParaRPr>
          </a:p>
        </p:txBody>
      </p:sp>
    </p:spTree>
    <p:extLst>
      <p:ext uri="{BB962C8B-B14F-4D97-AF65-F5344CB8AC3E}">
        <p14:creationId xmlns:p14="http://schemas.microsoft.com/office/powerpoint/2010/main" val="7426962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p:spPr>
        <p:txBody>
          <a:bodyPr/>
          <a:lstStyle/>
          <a:p>
            <a:endParaRPr lang="en-US" sz="1100" dirty="0">
              <a:solidFill>
                <a:schemeClr val="tx2"/>
              </a:solidFill>
              <a:latin typeface="Arial" charset="0"/>
            </a:endParaRPr>
          </a:p>
        </p:txBody>
      </p:sp>
    </p:spTree>
    <p:extLst>
      <p:ext uri="{BB962C8B-B14F-4D97-AF65-F5344CB8AC3E}">
        <p14:creationId xmlns:p14="http://schemas.microsoft.com/office/powerpoint/2010/main" val="17072937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p:spPr>
        <p:txBody>
          <a:bodyPr/>
          <a:lstStyle/>
          <a:p>
            <a:endParaRPr lang="en-US" sz="1100" dirty="0">
              <a:solidFill>
                <a:schemeClr val="tx2"/>
              </a:solidFill>
              <a:latin typeface="Arial" charset="0"/>
            </a:endParaRPr>
          </a:p>
        </p:txBody>
      </p:sp>
    </p:spTree>
    <p:extLst>
      <p:ext uri="{BB962C8B-B14F-4D97-AF65-F5344CB8AC3E}">
        <p14:creationId xmlns:p14="http://schemas.microsoft.com/office/powerpoint/2010/main" val="6387991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100" dirty="0">
              <a:latin typeface="Arial" charset="0"/>
            </a:endParaRPr>
          </a:p>
          <a:p>
            <a:pPr eaLnBrk="1" hangingPunct="1"/>
            <a:endParaRPr lang="en-US" sz="1100" dirty="0">
              <a:solidFill>
                <a:schemeClr val="tx2"/>
              </a:solidFill>
              <a:latin typeface="Arial" charset="0"/>
            </a:endParaRPr>
          </a:p>
        </p:txBody>
      </p:sp>
    </p:spTree>
    <p:extLst>
      <p:ext uri="{BB962C8B-B14F-4D97-AF65-F5344CB8AC3E}">
        <p14:creationId xmlns:p14="http://schemas.microsoft.com/office/powerpoint/2010/main" val="20506240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p:spPr>
        <p:txBody>
          <a:bodyPr/>
          <a:lstStyle/>
          <a:p>
            <a:pPr eaLnBrk="1" hangingPunct="1"/>
            <a:r>
              <a:rPr lang="en-US" sz="1100" dirty="0">
                <a:solidFill>
                  <a:schemeClr val="tx2"/>
                </a:solidFill>
                <a:latin typeface="Arial" charset="0"/>
              </a:rPr>
              <a:t>The average school in the 2014-2015 school year has 45 scholarship students</a:t>
            </a:r>
          </a:p>
        </p:txBody>
      </p:sp>
    </p:spTree>
    <p:extLst>
      <p:ext uri="{BB962C8B-B14F-4D97-AF65-F5344CB8AC3E}">
        <p14:creationId xmlns:p14="http://schemas.microsoft.com/office/powerpoint/2010/main" val="21801718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p:spPr>
        <p:txBody>
          <a:bodyPr/>
          <a:lstStyle/>
          <a:p>
            <a:pPr eaLnBrk="1" hangingPunct="1"/>
            <a:r>
              <a:rPr lang="en-US" sz="1100" dirty="0">
                <a:solidFill>
                  <a:schemeClr val="tx2"/>
                </a:solidFill>
                <a:latin typeface="Arial" charset="0"/>
              </a:rPr>
              <a:t>The average school in the 2014-2015 school year has 45 scholarship students</a:t>
            </a:r>
          </a:p>
        </p:txBody>
      </p:sp>
    </p:spTree>
    <p:extLst>
      <p:ext uri="{BB962C8B-B14F-4D97-AF65-F5344CB8AC3E}">
        <p14:creationId xmlns:p14="http://schemas.microsoft.com/office/powerpoint/2010/main" val="303203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p:spPr>
        <p:txBody>
          <a:bodyPr/>
          <a:lstStyle/>
          <a:p>
            <a:pPr eaLnBrk="1" hangingPunct="1"/>
            <a:endParaRPr lang="en-US" sz="1100" dirty="0">
              <a:solidFill>
                <a:schemeClr val="tx2"/>
              </a:solidFill>
              <a:latin typeface="Arial" charset="0"/>
            </a:endParaRPr>
          </a:p>
        </p:txBody>
      </p:sp>
    </p:spTree>
    <p:extLst>
      <p:ext uri="{BB962C8B-B14F-4D97-AF65-F5344CB8AC3E}">
        <p14:creationId xmlns:p14="http://schemas.microsoft.com/office/powerpoint/2010/main" val="10437808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p:spPr>
        <p:txBody>
          <a:bodyPr/>
          <a:lstStyle/>
          <a:p>
            <a:pPr eaLnBrk="1" hangingPunct="1"/>
            <a:endParaRPr lang="en-US" sz="1100" dirty="0">
              <a:solidFill>
                <a:schemeClr val="tx2"/>
              </a:solidFill>
              <a:latin typeface="Arial" charset="0"/>
            </a:endParaRPr>
          </a:p>
        </p:txBody>
      </p:sp>
    </p:spTree>
    <p:extLst>
      <p:ext uri="{BB962C8B-B14F-4D97-AF65-F5344CB8AC3E}">
        <p14:creationId xmlns:p14="http://schemas.microsoft.com/office/powerpoint/2010/main" val="22293296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p:spPr>
        <p:txBody>
          <a:bodyPr/>
          <a:lstStyle/>
          <a:p>
            <a:r>
              <a:rPr lang="en-US" sz="1200" kern="1200" dirty="0">
                <a:solidFill>
                  <a:schemeClr val="tx1"/>
                </a:solidFill>
                <a:effectLst/>
                <a:latin typeface="+mn-lt"/>
                <a:ea typeface="+mn-ea"/>
                <a:cs typeface="+mn-cs"/>
              </a:rPr>
              <a:t>-Balance Sheet – this shows the company’s total assets, liabilities and capital at a particular point in time</a:t>
            </a:r>
          </a:p>
          <a:p>
            <a:r>
              <a:rPr lang="en-US" sz="1200" kern="1200" dirty="0">
                <a:solidFill>
                  <a:schemeClr val="tx1"/>
                </a:solidFill>
                <a:effectLst/>
                <a:latin typeface="+mn-lt"/>
                <a:ea typeface="+mn-ea"/>
                <a:cs typeface="+mn-cs"/>
              </a:rPr>
              <a:t>Profit &amp; Loss or Income Statement – shows the revenues generated and expenses incurred during a particular period</a:t>
            </a:r>
          </a:p>
          <a:p>
            <a:r>
              <a:rPr lang="en-US" sz="1200" kern="1200" dirty="0">
                <a:solidFill>
                  <a:schemeClr val="tx1"/>
                </a:solidFill>
                <a:effectLst/>
                <a:latin typeface="+mn-lt"/>
                <a:ea typeface="+mn-ea"/>
                <a:cs typeface="+mn-cs"/>
              </a:rPr>
              <a:t>Cash Flow Statement – shows details of the flow of cash (inward and outward) as a result of the company’s operating, investment and financing activities.</a:t>
            </a:r>
          </a:p>
          <a:p>
            <a:pPr eaLnBrk="1" hangingPunct="1"/>
            <a:r>
              <a:rPr lang="en-US" sz="1100" dirty="0">
                <a:solidFill>
                  <a:schemeClr val="tx2"/>
                </a:solidFill>
                <a:latin typeface="Arial" charset="0"/>
              </a:rPr>
              <a:t>-</a:t>
            </a:r>
            <a:r>
              <a:rPr lang="en-US" sz="1100" dirty="0">
                <a:solidFill>
                  <a:srgbClr val="0066FF"/>
                </a:solidFill>
                <a:latin typeface="Bookman Old Style" panose="02050604050505020204" pitchFamily="18" charset="0"/>
              </a:rPr>
              <a:t>Make sure that the balance you have in your books matches your bank account.</a:t>
            </a:r>
            <a:endParaRPr lang="en-US" sz="1100" dirty="0">
              <a:solidFill>
                <a:schemeClr val="tx2"/>
              </a:solidFill>
              <a:latin typeface="Arial" charset="0"/>
            </a:endParaRPr>
          </a:p>
        </p:txBody>
      </p:sp>
    </p:spTree>
    <p:extLst>
      <p:ext uri="{BB962C8B-B14F-4D97-AF65-F5344CB8AC3E}">
        <p14:creationId xmlns:p14="http://schemas.microsoft.com/office/powerpoint/2010/main" val="15372616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p:spPr>
        <p:txBody>
          <a:bodyPr/>
          <a:lstStyle/>
          <a:p>
            <a:endParaRPr lang="en-US" sz="1100" dirty="0">
              <a:solidFill>
                <a:schemeClr val="tx2"/>
              </a:solidFill>
              <a:latin typeface="Arial" charset="0"/>
            </a:endParaRPr>
          </a:p>
        </p:txBody>
      </p:sp>
    </p:spTree>
    <p:extLst>
      <p:ext uri="{BB962C8B-B14F-4D97-AF65-F5344CB8AC3E}">
        <p14:creationId xmlns:p14="http://schemas.microsoft.com/office/powerpoint/2010/main" val="32096244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p:spPr>
        <p:txBody>
          <a:bodyPr/>
          <a:lstStyle/>
          <a:p>
            <a:endParaRPr lang="en-US" sz="1100" dirty="0">
              <a:solidFill>
                <a:schemeClr val="tx2"/>
              </a:solidFill>
              <a:latin typeface="Arial" charset="0"/>
            </a:endParaRPr>
          </a:p>
        </p:txBody>
      </p:sp>
    </p:spTree>
    <p:extLst>
      <p:ext uri="{BB962C8B-B14F-4D97-AF65-F5344CB8AC3E}">
        <p14:creationId xmlns:p14="http://schemas.microsoft.com/office/powerpoint/2010/main" val="2252898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5DD88889-EA1D-4AF7-B1DA-FBF82B0E88B3}" type="datetimeFigureOut">
              <a:rPr lang="en-US" smtClean="0"/>
              <a:t>2/2/2020</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68CBA39A-9E70-436D-961B-4E83C5A67F39}"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D88889-EA1D-4AF7-B1DA-FBF82B0E88B3}" type="datetimeFigureOut">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BA39A-9E70-436D-961B-4E83C5A67F39}"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D88889-EA1D-4AF7-B1DA-FBF82B0E88B3}" type="datetimeFigureOut">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BA39A-9E70-436D-961B-4E83C5A67F39}"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D88889-EA1D-4AF7-B1DA-FBF82B0E88B3}" type="datetimeFigureOut">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BA39A-9E70-436D-961B-4E83C5A67F39}"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D88889-EA1D-4AF7-B1DA-FBF82B0E88B3}" type="datetimeFigureOut">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BA39A-9E70-436D-961B-4E83C5A67F39}"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5DD88889-EA1D-4AF7-B1DA-FBF82B0E88B3}" type="datetimeFigureOut">
              <a:rPr lang="en-US" smtClean="0"/>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CBA39A-9E70-436D-961B-4E83C5A67F39}"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DD88889-EA1D-4AF7-B1DA-FBF82B0E88B3}" type="datetimeFigureOut">
              <a:rPr lang="en-US" smtClean="0"/>
              <a:t>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CBA39A-9E70-436D-961B-4E83C5A67F39}"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DD88889-EA1D-4AF7-B1DA-FBF82B0E88B3}" type="datetimeFigureOut">
              <a:rPr lang="en-US" smtClean="0"/>
              <a:t>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CBA39A-9E70-436D-961B-4E83C5A67F39}"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D88889-EA1D-4AF7-B1DA-FBF82B0E88B3}" type="datetimeFigureOut">
              <a:rPr lang="en-US" smtClean="0"/>
              <a:t>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CBA39A-9E70-436D-961B-4E83C5A67F39}"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DD88889-EA1D-4AF7-B1DA-FBF82B0E88B3}" type="datetimeFigureOut">
              <a:rPr lang="en-US" smtClean="0"/>
              <a:t>2/2/2020</a:t>
            </a:fld>
            <a:endParaRPr lang="en-US"/>
          </a:p>
        </p:txBody>
      </p:sp>
      <p:sp>
        <p:nvSpPr>
          <p:cNvPr id="7" name="Slide Number Placeholder 6"/>
          <p:cNvSpPr>
            <a:spLocks noGrp="1"/>
          </p:cNvSpPr>
          <p:nvPr>
            <p:ph type="sldNum" sz="quarter" idx="12"/>
          </p:nvPr>
        </p:nvSpPr>
        <p:spPr/>
        <p:txBody>
          <a:bodyPr/>
          <a:lstStyle/>
          <a:p>
            <a:fld id="{68CBA39A-9E70-436D-961B-4E83C5A67F39}"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a:t>Click to edit Master title style</a:t>
            </a:r>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a:t>Click to edit Master title style</a:t>
            </a:r>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D88889-EA1D-4AF7-B1DA-FBF82B0E88B3}" type="datetimeFigureOut">
              <a:rPr lang="en-US" smtClean="0"/>
              <a:t>2/2/2020</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68CBA39A-9E70-436D-961B-4E83C5A67F39}"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5DD88889-EA1D-4AF7-B1DA-FBF82B0E88B3}" type="datetimeFigureOut">
              <a:rPr lang="en-US" smtClean="0"/>
              <a:t>2/2/2020</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68CBA39A-9E70-436D-961B-4E83C5A67F3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33365" y="2708476"/>
            <a:ext cx="3313355" cy="1330124"/>
          </a:xfrm>
        </p:spPr>
        <p:txBody>
          <a:bodyPr>
            <a:normAutofit fontScale="90000"/>
          </a:bodyPr>
          <a:lstStyle/>
          <a:p>
            <a:pPr algn="ctr"/>
            <a:r>
              <a:rPr lang="en-US" dirty="0">
                <a:latin typeface="Bookman Old Style" panose="02050604050505020204" pitchFamily="18" charset="0"/>
              </a:rPr>
              <a:t>Student Scholarships &amp; Best Practice</a:t>
            </a:r>
          </a:p>
        </p:txBody>
      </p:sp>
      <p:sp>
        <p:nvSpPr>
          <p:cNvPr id="3" name="Subtitle 2"/>
          <p:cNvSpPr>
            <a:spLocks noGrp="1"/>
          </p:cNvSpPr>
          <p:nvPr>
            <p:ph type="subTitle" idx="1"/>
          </p:nvPr>
        </p:nvSpPr>
        <p:spPr/>
        <p:txBody>
          <a:bodyPr/>
          <a:lstStyle/>
          <a:p>
            <a:pPr algn="r"/>
            <a:r>
              <a:rPr lang="en-US" dirty="0">
                <a:latin typeface="Bookman Old Style" panose="02050604050505020204" pitchFamily="18" charset="0"/>
              </a:rPr>
              <a:t>Presented by:</a:t>
            </a:r>
          </a:p>
          <a:p>
            <a:pPr algn="r"/>
            <a:r>
              <a:rPr lang="en-US" dirty="0">
                <a:latin typeface="Bookman Old Style" panose="02050604050505020204" pitchFamily="18" charset="0"/>
              </a:rPr>
              <a:t>Linette Colon</a:t>
            </a:r>
          </a:p>
          <a:p>
            <a:pPr algn="r"/>
            <a:r>
              <a:rPr lang="en-US" dirty="0">
                <a:latin typeface="Bookman Old Style" panose="02050604050505020204" pitchFamily="18" charset="0"/>
              </a:rPr>
              <a:t>Business Manager</a:t>
            </a:r>
          </a:p>
        </p:txBody>
      </p:sp>
      <p:grpSp>
        <p:nvGrpSpPr>
          <p:cNvPr id="4" name="Group 3"/>
          <p:cNvGrpSpPr/>
          <p:nvPr/>
        </p:nvGrpSpPr>
        <p:grpSpPr>
          <a:xfrm>
            <a:off x="4913644" y="131068"/>
            <a:ext cx="2868804" cy="1926332"/>
            <a:chOff x="4913644" y="131068"/>
            <a:chExt cx="2868804" cy="1926332"/>
          </a:xfrm>
        </p:grpSpPr>
        <p:sp>
          <p:nvSpPr>
            <p:cNvPr id="5" name="Oval 4"/>
            <p:cNvSpPr/>
            <p:nvPr/>
          </p:nvSpPr>
          <p:spPr>
            <a:xfrm>
              <a:off x="5753100" y="217714"/>
              <a:ext cx="1181100" cy="1143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6012" r="12413"/>
            <a:stretch/>
          </p:blipFill>
          <p:spPr>
            <a:xfrm>
              <a:off x="4913644" y="131068"/>
              <a:ext cx="2868804" cy="1926332"/>
            </a:xfrm>
            <a:prstGeom prst="rect">
              <a:avLst/>
            </a:prstGeom>
          </p:spPr>
        </p:pic>
      </p:grpSp>
    </p:spTree>
    <p:extLst>
      <p:ext uri="{BB962C8B-B14F-4D97-AF65-F5344CB8AC3E}">
        <p14:creationId xmlns:p14="http://schemas.microsoft.com/office/powerpoint/2010/main" val="39172538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9" name="Rectangle 5"/>
          <p:cNvSpPr>
            <a:spLocks noGrp="1" noRot="1" noChangeArrowheads="1"/>
          </p:cNvSpPr>
          <p:nvPr>
            <p:ph type="title" idx="4294967295"/>
          </p:nvPr>
        </p:nvSpPr>
        <p:spPr>
          <a:xfrm>
            <a:off x="381000" y="582613"/>
            <a:ext cx="8229600" cy="1246187"/>
          </a:xfrm>
        </p:spPr>
        <p:txBody>
          <a:bodyPr rtlCol="0">
            <a:normAutofit fontScale="90000"/>
          </a:bodyPr>
          <a:lstStyle/>
          <a:p>
            <a:pPr marL="484632" algn="l" eaLnBrk="1" fontAlgn="auto" hangingPunct="1">
              <a:spcAft>
                <a:spcPts val="0"/>
              </a:spcAft>
              <a:defRPr/>
            </a:pPr>
            <a:r>
              <a:rPr lang="en-US" sz="4400" dirty="0">
                <a:effectLst>
                  <a:outerShdw blurRad="38100" dist="38100" dir="2700000" algn="tl">
                    <a:srgbClr val="000000">
                      <a:alpha val="43137"/>
                    </a:srgbClr>
                  </a:outerShdw>
                </a:effectLst>
                <a:latin typeface="Bookman Old Style" pitchFamily="18" charset="0"/>
              </a:rPr>
              <a:t>Best Practice</a:t>
            </a:r>
            <a:br>
              <a:rPr lang="en-US" dirty="0">
                <a:effectLst>
                  <a:outerShdw blurRad="38100" dist="38100" dir="2700000" algn="tl">
                    <a:srgbClr val="000000">
                      <a:alpha val="43137"/>
                    </a:srgbClr>
                  </a:outerShdw>
                </a:effectLst>
                <a:latin typeface="Bookman Old Style" pitchFamily="18" charset="0"/>
              </a:rPr>
            </a:br>
            <a:endParaRPr lang="en-US" sz="4000" dirty="0">
              <a:effectLst>
                <a:outerShdw blurRad="38100" dist="38100" dir="2700000" algn="tl">
                  <a:srgbClr val="000000">
                    <a:alpha val="43137"/>
                  </a:srgbClr>
                </a:outerShdw>
              </a:effectLst>
              <a:latin typeface="Bookman Old Style" pitchFamily="18" charset="0"/>
            </a:endParaRPr>
          </a:p>
        </p:txBody>
      </p:sp>
      <p:sp>
        <p:nvSpPr>
          <p:cNvPr id="4099" name="Rectangle 3"/>
          <p:cNvSpPr>
            <a:spLocks noGrp="1" noChangeArrowheads="1"/>
          </p:cNvSpPr>
          <p:nvPr>
            <p:ph idx="4294967295"/>
          </p:nvPr>
        </p:nvSpPr>
        <p:spPr>
          <a:xfrm>
            <a:off x="457200" y="1524000"/>
            <a:ext cx="8305800" cy="4876800"/>
          </a:xfrm>
        </p:spPr>
        <p:txBody>
          <a:bodyPr>
            <a:normAutofit/>
          </a:bodyPr>
          <a:lstStyle/>
          <a:p>
            <a:r>
              <a:rPr lang="en-US" sz="2600" dirty="0">
                <a:solidFill>
                  <a:srgbClr val="0066FF"/>
                </a:solidFill>
                <a:latin typeface="Bookman Old Style" panose="02050604050505020204" pitchFamily="18" charset="0"/>
              </a:rPr>
              <a:t>Fixed Assets</a:t>
            </a:r>
          </a:p>
          <a:p>
            <a:pPr lvl="1">
              <a:buFont typeface="Wingdings" panose="05000000000000000000" pitchFamily="2" charset="2"/>
              <a:buChar char="Ø"/>
            </a:pPr>
            <a:r>
              <a:rPr lang="en-US" sz="2600" dirty="0">
                <a:solidFill>
                  <a:srgbClr val="0066FF"/>
                </a:solidFill>
                <a:latin typeface="Bookman Old Style" panose="02050604050505020204" pitchFamily="18" charset="0"/>
              </a:rPr>
              <a:t>establish a capitalization threshold for items over a set amount</a:t>
            </a:r>
          </a:p>
          <a:p>
            <a:pPr lvl="1">
              <a:buFont typeface="Wingdings" panose="05000000000000000000" pitchFamily="2" charset="2"/>
              <a:buChar char="Ø"/>
            </a:pPr>
            <a:r>
              <a:rPr lang="en-US" sz="2600" dirty="0">
                <a:solidFill>
                  <a:srgbClr val="0066FF"/>
                </a:solidFill>
                <a:latin typeface="Bookman Old Style" panose="02050604050505020204" pitchFamily="18" charset="0"/>
              </a:rPr>
              <a:t>record them individually, not as a group</a:t>
            </a:r>
          </a:p>
          <a:p>
            <a:pPr lvl="1">
              <a:buFont typeface="Wingdings" panose="05000000000000000000" pitchFamily="2" charset="2"/>
              <a:buChar char="Ø"/>
            </a:pPr>
            <a:r>
              <a:rPr lang="en-US" sz="2600" dirty="0">
                <a:solidFill>
                  <a:srgbClr val="0066FF"/>
                </a:solidFill>
                <a:latin typeface="Bookman Old Style" panose="02050604050505020204" pitchFamily="18" charset="0"/>
              </a:rPr>
              <a:t>maintain a detailed description of assets</a:t>
            </a:r>
          </a:p>
          <a:p>
            <a:pPr lvl="1">
              <a:buFont typeface="Wingdings" panose="05000000000000000000" pitchFamily="2" charset="2"/>
              <a:buChar char="Ø"/>
            </a:pPr>
            <a:r>
              <a:rPr lang="en-US" sz="2600" dirty="0">
                <a:solidFill>
                  <a:srgbClr val="0066FF"/>
                </a:solidFill>
                <a:latin typeface="Bookman Old Style" panose="02050604050505020204" pitchFamily="18" charset="0"/>
              </a:rPr>
              <a:t>Review asset listing to ensure they exist and are in use</a:t>
            </a:r>
          </a:p>
          <a:p>
            <a:pPr lvl="1">
              <a:buFont typeface="Wingdings" panose="05000000000000000000" pitchFamily="2" charset="2"/>
              <a:buChar char="Ø"/>
            </a:pPr>
            <a:r>
              <a:rPr lang="en-US" sz="2600" dirty="0">
                <a:solidFill>
                  <a:srgbClr val="0066FF"/>
                </a:solidFill>
                <a:latin typeface="Bookman Old Style" panose="02050604050505020204" pitchFamily="18" charset="0"/>
              </a:rPr>
              <a:t>consider leasing versus buying</a:t>
            </a:r>
          </a:p>
          <a:p>
            <a:pPr eaLnBrk="1" hangingPunct="1"/>
            <a:endParaRPr lang="en-US" sz="2600" dirty="0">
              <a:solidFill>
                <a:srgbClr val="0066FF"/>
              </a:solidFill>
              <a:latin typeface="Bookman Old Style" panose="02050604050505020204" pitchFamily="18" charset="0"/>
            </a:endParaRPr>
          </a:p>
        </p:txBody>
      </p:sp>
      <p:sp>
        <p:nvSpPr>
          <p:cNvPr id="4100" name="Text Box 4"/>
          <p:cNvSpPr txBox="1">
            <a:spLocks noChangeArrowheads="1"/>
          </p:cNvSpPr>
          <p:nvPr/>
        </p:nvSpPr>
        <p:spPr bwMode="auto">
          <a:xfrm>
            <a:off x="2955925" y="71755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endParaRPr lang="en-US" dirty="0">
              <a:latin typeface="Verdana" pitchFamily="34" charset="0"/>
            </a:endParaRPr>
          </a:p>
        </p:txBody>
      </p:sp>
      <p:pic>
        <p:nvPicPr>
          <p:cNvPr id="2" name="Picture 1"/>
          <p:cNvPicPr>
            <a:picLocks noChangeAspect="1"/>
          </p:cNvPicPr>
          <p:nvPr/>
        </p:nvPicPr>
        <p:blipFill>
          <a:blip r:embed="rId3"/>
          <a:stretch>
            <a:fillRect/>
          </a:stretch>
        </p:blipFill>
        <p:spPr>
          <a:xfrm>
            <a:off x="5205775" y="-1066800"/>
            <a:ext cx="2414225" cy="1621677"/>
          </a:xfrm>
          <a:prstGeom prst="rect">
            <a:avLst/>
          </a:prstGeom>
        </p:spPr>
      </p:pic>
    </p:spTree>
    <p:extLst>
      <p:ext uri="{BB962C8B-B14F-4D97-AF65-F5344CB8AC3E}">
        <p14:creationId xmlns:p14="http://schemas.microsoft.com/office/powerpoint/2010/main" val="4061074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5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fade">
                                      <p:cBhvr>
                                        <p:cTn id="12" dur="500"/>
                                        <p:tgtEl>
                                          <p:spTgt spid="40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fade">
                                      <p:cBhvr>
                                        <p:cTn id="17" dur="500"/>
                                        <p:tgtEl>
                                          <p:spTgt spid="40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099">
                                            <p:txEl>
                                              <p:pRg st="3" end="3"/>
                                            </p:txEl>
                                          </p:spTgt>
                                        </p:tgtEl>
                                        <p:attrNameLst>
                                          <p:attrName>style.visibility</p:attrName>
                                        </p:attrNameLst>
                                      </p:cBhvr>
                                      <p:to>
                                        <p:strVal val="visible"/>
                                      </p:to>
                                    </p:set>
                                    <p:animEffect transition="in" filter="fade">
                                      <p:cBhvr>
                                        <p:cTn id="22" dur="500"/>
                                        <p:tgtEl>
                                          <p:spTgt spid="40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animEffect transition="in" filter="fade">
                                      <p:cBhvr>
                                        <p:cTn id="27" dur="500"/>
                                        <p:tgtEl>
                                          <p:spTgt spid="409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099">
                                            <p:txEl>
                                              <p:pRg st="5" end="5"/>
                                            </p:txEl>
                                          </p:spTgt>
                                        </p:tgtEl>
                                        <p:attrNameLst>
                                          <p:attrName>style.visibility</p:attrName>
                                        </p:attrNameLst>
                                      </p:cBhvr>
                                      <p:to>
                                        <p:strVal val="visible"/>
                                      </p:to>
                                    </p:set>
                                    <p:animEffect transition="in" filter="fade">
                                      <p:cBhvr>
                                        <p:cTn id="32" dur="500"/>
                                        <p:tgtEl>
                                          <p:spTgt spid="40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9" name="Rectangle 5"/>
          <p:cNvSpPr>
            <a:spLocks noGrp="1" noRot="1" noChangeArrowheads="1"/>
          </p:cNvSpPr>
          <p:nvPr>
            <p:ph type="title" idx="4294967295"/>
          </p:nvPr>
        </p:nvSpPr>
        <p:spPr>
          <a:xfrm>
            <a:off x="381000" y="582613"/>
            <a:ext cx="8229600" cy="1246187"/>
          </a:xfrm>
        </p:spPr>
        <p:txBody>
          <a:bodyPr rtlCol="0">
            <a:normAutofit fontScale="90000"/>
          </a:bodyPr>
          <a:lstStyle/>
          <a:p>
            <a:pPr marL="484632" algn="l" eaLnBrk="1" fontAlgn="auto" hangingPunct="1">
              <a:spcAft>
                <a:spcPts val="0"/>
              </a:spcAft>
              <a:defRPr/>
            </a:pPr>
            <a:r>
              <a:rPr lang="en-US" sz="4400" dirty="0">
                <a:effectLst>
                  <a:outerShdw blurRad="38100" dist="38100" dir="2700000" algn="tl">
                    <a:srgbClr val="000000">
                      <a:alpha val="43137"/>
                    </a:srgbClr>
                  </a:outerShdw>
                </a:effectLst>
                <a:latin typeface="Bookman Old Style" pitchFamily="18" charset="0"/>
              </a:rPr>
              <a:t>Best Practice</a:t>
            </a:r>
            <a:br>
              <a:rPr lang="en-US" dirty="0">
                <a:effectLst>
                  <a:outerShdw blurRad="38100" dist="38100" dir="2700000" algn="tl">
                    <a:srgbClr val="000000">
                      <a:alpha val="43137"/>
                    </a:srgbClr>
                  </a:outerShdw>
                </a:effectLst>
                <a:latin typeface="Bookman Old Style" pitchFamily="18" charset="0"/>
              </a:rPr>
            </a:br>
            <a:endParaRPr lang="en-US" sz="4000" dirty="0">
              <a:effectLst>
                <a:outerShdw blurRad="38100" dist="38100" dir="2700000" algn="tl">
                  <a:srgbClr val="000000">
                    <a:alpha val="43137"/>
                  </a:srgbClr>
                </a:outerShdw>
              </a:effectLst>
              <a:latin typeface="Bookman Old Style" pitchFamily="18" charset="0"/>
            </a:endParaRPr>
          </a:p>
        </p:txBody>
      </p:sp>
      <p:sp>
        <p:nvSpPr>
          <p:cNvPr id="4099" name="Rectangle 3"/>
          <p:cNvSpPr>
            <a:spLocks noGrp="1" noChangeArrowheads="1"/>
          </p:cNvSpPr>
          <p:nvPr>
            <p:ph idx="4294967295"/>
          </p:nvPr>
        </p:nvSpPr>
        <p:spPr>
          <a:xfrm>
            <a:off x="457200" y="1524000"/>
            <a:ext cx="8305800" cy="4876800"/>
          </a:xfrm>
        </p:spPr>
        <p:txBody>
          <a:bodyPr>
            <a:normAutofit/>
          </a:bodyPr>
          <a:lstStyle/>
          <a:p>
            <a:r>
              <a:rPr lang="en-US" sz="2600" dirty="0">
                <a:solidFill>
                  <a:srgbClr val="0066FF"/>
                </a:solidFill>
                <a:latin typeface="Bookman Old Style" panose="02050604050505020204" pitchFamily="18" charset="0"/>
              </a:rPr>
              <a:t>Accounts Payable</a:t>
            </a:r>
          </a:p>
          <a:p>
            <a:pPr lvl="1">
              <a:buFont typeface="Wingdings" panose="05000000000000000000" pitchFamily="2" charset="2"/>
              <a:buChar char="Ø"/>
            </a:pPr>
            <a:r>
              <a:rPr lang="en-US" sz="2600" dirty="0">
                <a:solidFill>
                  <a:srgbClr val="0066FF"/>
                </a:solidFill>
                <a:latin typeface="Bookman Old Style" panose="02050604050505020204" pitchFamily="18" charset="0"/>
              </a:rPr>
              <a:t>pay vendors in a timely manner</a:t>
            </a:r>
          </a:p>
          <a:p>
            <a:pPr lvl="1">
              <a:buFont typeface="Wingdings" panose="05000000000000000000" pitchFamily="2" charset="2"/>
              <a:buChar char="Ø"/>
            </a:pPr>
            <a:r>
              <a:rPr lang="en-US" sz="2600" dirty="0">
                <a:solidFill>
                  <a:srgbClr val="0066FF"/>
                </a:solidFill>
                <a:latin typeface="Bookman Old Style" panose="02050604050505020204" pitchFamily="18" charset="0"/>
              </a:rPr>
              <a:t>define thresholds to control purchasing</a:t>
            </a:r>
          </a:p>
          <a:p>
            <a:pPr lvl="1">
              <a:buFont typeface="Wingdings" panose="05000000000000000000" pitchFamily="2" charset="2"/>
              <a:buChar char="Ø"/>
            </a:pPr>
            <a:r>
              <a:rPr lang="en-US" sz="2600" dirty="0">
                <a:solidFill>
                  <a:srgbClr val="0066FF"/>
                </a:solidFill>
                <a:latin typeface="Bookman Old Style" panose="02050604050505020204" pitchFamily="18" charset="0"/>
              </a:rPr>
              <a:t>negotiate better pricing from vendors</a:t>
            </a:r>
          </a:p>
          <a:p>
            <a:pPr lvl="1">
              <a:buFont typeface="Wingdings" panose="05000000000000000000" pitchFamily="2" charset="2"/>
              <a:buChar char="Ø"/>
            </a:pPr>
            <a:r>
              <a:rPr lang="en-US" sz="2600" dirty="0">
                <a:solidFill>
                  <a:srgbClr val="0066FF"/>
                </a:solidFill>
                <a:latin typeface="Bookman Old Style" panose="02050604050505020204" pitchFamily="18" charset="0"/>
              </a:rPr>
              <a:t>ensure all invoices are properly approved prior to payment</a:t>
            </a:r>
          </a:p>
          <a:p>
            <a:pPr lvl="1">
              <a:buFont typeface="Wingdings" panose="05000000000000000000" pitchFamily="2" charset="2"/>
              <a:buChar char="Ø"/>
            </a:pPr>
            <a:r>
              <a:rPr lang="en-US" sz="2600" dirty="0">
                <a:solidFill>
                  <a:srgbClr val="0066FF"/>
                </a:solidFill>
                <a:latin typeface="Bookman Old Style" panose="02050604050505020204" pitchFamily="18" charset="0"/>
              </a:rPr>
              <a:t>Use of credit cards versus reimbursable expenses</a:t>
            </a:r>
          </a:p>
          <a:p>
            <a:pPr eaLnBrk="1" hangingPunct="1"/>
            <a:endParaRPr lang="en-US" sz="2600" dirty="0">
              <a:solidFill>
                <a:srgbClr val="0066FF"/>
              </a:solidFill>
              <a:latin typeface="Bookman Old Style" panose="02050604050505020204" pitchFamily="18" charset="0"/>
            </a:endParaRPr>
          </a:p>
        </p:txBody>
      </p:sp>
      <p:sp>
        <p:nvSpPr>
          <p:cNvPr id="4100" name="Text Box 4"/>
          <p:cNvSpPr txBox="1">
            <a:spLocks noChangeArrowheads="1"/>
          </p:cNvSpPr>
          <p:nvPr/>
        </p:nvSpPr>
        <p:spPr bwMode="auto">
          <a:xfrm>
            <a:off x="2955925" y="71755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endParaRPr lang="en-US" dirty="0">
              <a:latin typeface="Verdana" pitchFamily="34" charset="0"/>
            </a:endParaRPr>
          </a:p>
        </p:txBody>
      </p:sp>
      <p:pic>
        <p:nvPicPr>
          <p:cNvPr id="2" name="Picture 1"/>
          <p:cNvPicPr>
            <a:picLocks noChangeAspect="1"/>
          </p:cNvPicPr>
          <p:nvPr/>
        </p:nvPicPr>
        <p:blipFill>
          <a:blip r:embed="rId3"/>
          <a:stretch>
            <a:fillRect/>
          </a:stretch>
        </p:blipFill>
        <p:spPr>
          <a:xfrm>
            <a:off x="5205775" y="-1066800"/>
            <a:ext cx="2414225" cy="1621677"/>
          </a:xfrm>
          <a:prstGeom prst="rect">
            <a:avLst/>
          </a:prstGeom>
        </p:spPr>
      </p:pic>
    </p:spTree>
    <p:extLst>
      <p:ext uri="{BB962C8B-B14F-4D97-AF65-F5344CB8AC3E}">
        <p14:creationId xmlns:p14="http://schemas.microsoft.com/office/powerpoint/2010/main" val="259808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5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fade">
                                      <p:cBhvr>
                                        <p:cTn id="12" dur="500"/>
                                        <p:tgtEl>
                                          <p:spTgt spid="40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fade">
                                      <p:cBhvr>
                                        <p:cTn id="17" dur="500"/>
                                        <p:tgtEl>
                                          <p:spTgt spid="40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099">
                                            <p:txEl>
                                              <p:pRg st="3" end="3"/>
                                            </p:txEl>
                                          </p:spTgt>
                                        </p:tgtEl>
                                        <p:attrNameLst>
                                          <p:attrName>style.visibility</p:attrName>
                                        </p:attrNameLst>
                                      </p:cBhvr>
                                      <p:to>
                                        <p:strVal val="visible"/>
                                      </p:to>
                                    </p:set>
                                    <p:animEffect transition="in" filter="fade">
                                      <p:cBhvr>
                                        <p:cTn id="22" dur="500"/>
                                        <p:tgtEl>
                                          <p:spTgt spid="40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animEffect transition="in" filter="fade">
                                      <p:cBhvr>
                                        <p:cTn id="27" dur="500"/>
                                        <p:tgtEl>
                                          <p:spTgt spid="409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099">
                                            <p:txEl>
                                              <p:pRg st="5" end="5"/>
                                            </p:txEl>
                                          </p:spTgt>
                                        </p:tgtEl>
                                        <p:attrNameLst>
                                          <p:attrName>style.visibility</p:attrName>
                                        </p:attrNameLst>
                                      </p:cBhvr>
                                      <p:to>
                                        <p:strVal val="visible"/>
                                      </p:to>
                                    </p:set>
                                    <p:animEffect transition="in" filter="fade">
                                      <p:cBhvr>
                                        <p:cTn id="32" dur="500"/>
                                        <p:tgtEl>
                                          <p:spTgt spid="40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9" name="Rectangle 5"/>
          <p:cNvSpPr>
            <a:spLocks noGrp="1" noRot="1" noChangeArrowheads="1"/>
          </p:cNvSpPr>
          <p:nvPr>
            <p:ph type="title" idx="4294967295"/>
          </p:nvPr>
        </p:nvSpPr>
        <p:spPr>
          <a:xfrm>
            <a:off x="381000" y="582613"/>
            <a:ext cx="8229600" cy="1246187"/>
          </a:xfrm>
        </p:spPr>
        <p:txBody>
          <a:bodyPr rtlCol="0">
            <a:normAutofit fontScale="90000"/>
          </a:bodyPr>
          <a:lstStyle/>
          <a:p>
            <a:pPr marL="484632" algn="l" eaLnBrk="1" fontAlgn="auto" hangingPunct="1">
              <a:spcAft>
                <a:spcPts val="0"/>
              </a:spcAft>
              <a:defRPr/>
            </a:pPr>
            <a:r>
              <a:rPr lang="en-US" sz="4400" dirty="0">
                <a:effectLst>
                  <a:outerShdw blurRad="38100" dist="38100" dir="2700000" algn="tl">
                    <a:srgbClr val="000000">
                      <a:alpha val="43137"/>
                    </a:srgbClr>
                  </a:outerShdw>
                </a:effectLst>
                <a:latin typeface="Bookman Old Style" pitchFamily="18" charset="0"/>
              </a:rPr>
              <a:t>Best Practice</a:t>
            </a:r>
            <a:br>
              <a:rPr lang="en-US" dirty="0">
                <a:effectLst>
                  <a:outerShdw blurRad="38100" dist="38100" dir="2700000" algn="tl">
                    <a:srgbClr val="000000">
                      <a:alpha val="43137"/>
                    </a:srgbClr>
                  </a:outerShdw>
                </a:effectLst>
                <a:latin typeface="Bookman Old Style" pitchFamily="18" charset="0"/>
              </a:rPr>
            </a:br>
            <a:endParaRPr lang="en-US" sz="4000" dirty="0">
              <a:effectLst>
                <a:outerShdw blurRad="38100" dist="38100" dir="2700000" algn="tl">
                  <a:srgbClr val="000000">
                    <a:alpha val="43137"/>
                  </a:srgbClr>
                </a:outerShdw>
              </a:effectLst>
              <a:latin typeface="Bookman Old Style" pitchFamily="18" charset="0"/>
            </a:endParaRPr>
          </a:p>
        </p:txBody>
      </p:sp>
      <p:sp>
        <p:nvSpPr>
          <p:cNvPr id="4099" name="Rectangle 3"/>
          <p:cNvSpPr>
            <a:spLocks noGrp="1" noChangeArrowheads="1"/>
          </p:cNvSpPr>
          <p:nvPr>
            <p:ph idx="4294967295"/>
          </p:nvPr>
        </p:nvSpPr>
        <p:spPr>
          <a:xfrm>
            <a:off x="457200" y="1524000"/>
            <a:ext cx="8305800" cy="4876800"/>
          </a:xfrm>
        </p:spPr>
        <p:txBody>
          <a:bodyPr>
            <a:noAutofit/>
          </a:bodyPr>
          <a:lstStyle/>
          <a:p>
            <a:r>
              <a:rPr lang="en-US" sz="2600" dirty="0">
                <a:solidFill>
                  <a:srgbClr val="0066FF"/>
                </a:solidFill>
                <a:latin typeface="Bookman Old Style" panose="02050604050505020204" pitchFamily="18" charset="0"/>
              </a:rPr>
              <a:t>Month-End Process</a:t>
            </a:r>
          </a:p>
          <a:p>
            <a:pPr lvl="1">
              <a:buFont typeface="Wingdings" panose="05000000000000000000" pitchFamily="2" charset="2"/>
              <a:buChar char="Ø"/>
            </a:pPr>
            <a:r>
              <a:rPr lang="en-US" sz="2600" dirty="0">
                <a:solidFill>
                  <a:srgbClr val="0066FF"/>
                </a:solidFill>
                <a:latin typeface="Bookman Old Style" panose="02050604050505020204" pitchFamily="18" charset="0"/>
              </a:rPr>
              <a:t>reconcile accounts weekly or daily to reduce workload at month or year end </a:t>
            </a:r>
          </a:p>
          <a:p>
            <a:pPr lvl="1">
              <a:buFont typeface="Wingdings" panose="05000000000000000000" pitchFamily="2" charset="2"/>
              <a:buChar char="Ø"/>
            </a:pPr>
            <a:r>
              <a:rPr lang="en-US" sz="2600" dirty="0">
                <a:solidFill>
                  <a:srgbClr val="0066FF"/>
                </a:solidFill>
                <a:latin typeface="Bookman Old Style" panose="02050604050505020204" pitchFamily="18" charset="0"/>
              </a:rPr>
              <a:t>use a month-end/year-end close checklist to eliminate errors</a:t>
            </a:r>
          </a:p>
          <a:p>
            <a:pPr lvl="1">
              <a:buFont typeface="Wingdings" panose="05000000000000000000" pitchFamily="2" charset="2"/>
              <a:buChar char="Ø"/>
            </a:pPr>
            <a:r>
              <a:rPr lang="en-US" sz="2600" dirty="0">
                <a:solidFill>
                  <a:srgbClr val="0066FF"/>
                </a:solidFill>
                <a:latin typeface="Bookman Old Style" panose="02050604050505020204" pitchFamily="18" charset="0"/>
              </a:rPr>
              <a:t>run journal entries reports and attach supporting documents</a:t>
            </a:r>
          </a:p>
          <a:p>
            <a:pPr lvl="1">
              <a:buFont typeface="Wingdings" panose="05000000000000000000" pitchFamily="2" charset="2"/>
              <a:buChar char="Ø"/>
            </a:pPr>
            <a:r>
              <a:rPr lang="en-US" sz="2600" dirty="0">
                <a:solidFill>
                  <a:srgbClr val="0066FF"/>
                </a:solidFill>
                <a:latin typeface="Bookman Old Style" panose="02050604050505020204" pitchFamily="18" charset="0"/>
              </a:rPr>
              <a:t>review financial statements for variances and journal entries needed</a:t>
            </a:r>
          </a:p>
          <a:p>
            <a:pPr lvl="1">
              <a:buFont typeface="Wingdings" panose="05000000000000000000" pitchFamily="2" charset="2"/>
              <a:buChar char="Ø"/>
            </a:pPr>
            <a:endParaRPr lang="en-US" sz="2600" dirty="0">
              <a:solidFill>
                <a:srgbClr val="0066FF"/>
              </a:solidFill>
              <a:latin typeface="Bookman Old Style" panose="02050604050505020204" pitchFamily="18" charset="0"/>
            </a:endParaRPr>
          </a:p>
        </p:txBody>
      </p:sp>
      <p:sp>
        <p:nvSpPr>
          <p:cNvPr id="4100" name="Text Box 4"/>
          <p:cNvSpPr txBox="1">
            <a:spLocks noChangeArrowheads="1"/>
          </p:cNvSpPr>
          <p:nvPr/>
        </p:nvSpPr>
        <p:spPr bwMode="auto">
          <a:xfrm>
            <a:off x="2955925" y="71755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endParaRPr lang="en-US" dirty="0">
              <a:latin typeface="Verdana" pitchFamily="34" charset="0"/>
            </a:endParaRPr>
          </a:p>
        </p:txBody>
      </p:sp>
      <p:pic>
        <p:nvPicPr>
          <p:cNvPr id="2" name="Picture 1"/>
          <p:cNvPicPr>
            <a:picLocks noChangeAspect="1"/>
          </p:cNvPicPr>
          <p:nvPr/>
        </p:nvPicPr>
        <p:blipFill>
          <a:blip r:embed="rId3"/>
          <a:stretch>
            <a:fillRect/>
          </a:stretch>
        </p:blipFill>
        <p:spPr>
          <a:xfrm>
            <a:off x="5205775" y="-1066800"/>
            <a:ext cx="2414225" cy="1621677"/>
          </a:xfrm>
          <a:prstGeom prst="rect">
            <a:avLst/>
          </a:prstGeom>
        </p:spPr>
      </p:pic>
    </p:spTree>
    <p:extLst>
      <p:ext uri="{BB962C8B-B14F-4D97-AF65-F5344CB8AC3E}">
        <p14:creationId xmlns:p14="http://schemas.microsoft.com/office/powerpoint/2010/main" val="3480909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5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fade">
                                      <p:cBhvr>
                                        <p:cTn id="12" dur="500"/>
                                        <p:tgtEl>
                                          <p:spTgt spid="40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fade">
                                      <p:cBhvr>
                                        <p:cTn id="17" dur="500"/>
                                        <p:tgtEl>
                                          <p:spTgt spid="40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099">
                                            <p:txEl>
                                              <p:pRg st="3" end="3"/>
                                            </p:txEl>
                                          </p:spTgt>
                                        </p:tgtEl>
                                        <p:attrNameLst>
                                          <p:attrName>style.visibility</p:attrName>
                                        </p:attrNameLst>
                                      </p:cBhvr>
                                      <p:to>
                                        <p:strVal val="visible"/>
                                      </p:to>
                                    </p:set>
                                    <p:animEffect transition="in" filter="fade">
                                      <p:cBhvr>
                                        <p:cTn id="22" dur="500"/>
                                        <p:tgtEl>
                                          <p:spTgt spid="40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animEffect transition="in" filter="fade">
                                      <p:cBhvr>
                                        <p:cTn id="27" dur="500"/>
                                        <p:tgtEl>
                                          <p:spTgt spid="40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9" name="Rectangle 5"/>
          <p:cNvSpPr>
            <a:spLocks noGrp="1" noRot="1" noChangeArrowheads="1"/>
          </p:cNvSpPr>
          <p:nvPr>
            <p:ph type="title" idx="4294967295"/>
          </p:nvPr>
        </p:nvSpPr>
        <p:spPr>
          <a:xfrm>
            <a:off x="381000" y="582613"/>
            <a:ext cx="8229600" cy="1246187"/>
          </a:xfrm>
        </p:spPr>
        <p:txBody>
          <a:bodyPr rtlCol="0">
            <a:normAutofit fontScale="90000"/>
          </a:bodyPr>
          <a:lstStyle/>
          <a:p>
            <a:pPr marL="484632" algn="l" eaLnBrk="1" fontAlgn="auto" hangingPunct="1">
              <a:spcAft>
                <a:spcPts val="0"/>
              </a:spcAft>
              <a:defRPr/>
            </a:pPr>
            <a:r>
              <a:rPr lang="en-US" sz="4400" dirty="0">
                <a:effectLst>
                  <a:outerShdw blurRad="38100" dist="38100" dir="2700000" algn="tl">
                    <a:srgbClr val="000000">
                      <a:alpha val="43137"/>
                    </a:srgbClr>
                  </a:outerShdw>
                </a:effectLst>
                <a:latin typeface="Bookman Old Style" pitchFamily="18" charset="0"/>
              </a:rPr>
              <a:t>Best Practice</a:t>
            </a:r>
            <a:br>
              <a:rPr lang="en-US" dirty="0">
                <a:effectLst>
                  <a:outerShdw blurRad="38100" dist="38100" dir="2700000" algn="tl">
                    <a:srgbClr val="000000">
                      <a:alpha val="43137"/>
                    </a:srgbClr>
                  </a:outerShdw>
                </a:effectLst>
                <a:latin typeface="Bookman Old Style" pitchFamily="18" charset="0"/>
              </a:rPr>
            </a:br>
            <a:endParaRPr lang="en-US" sz="4000" dirty="0">
              <a:effectLst>
                <a:outerShdw blurRad="38100" dist="38100" dir="2700000" algn="tl">
                  <a:srgbClr val="000000">
                    <a:alpha val="43137"/>
                  </a:srgbClr>
                </a:outerShdw>
              </a:effectLst>
              <a:latin typeface="Bookman Old Style" pitchFamily="18" charset="0"/>
            </a:endParaRPr>
          </a:p>
        </p:txBody>
      </p:sp>
      <p:sp>
        <p:nvSpPr>
          <p:cNvPr id="4099" name="Rectangle 3"/>
          <p:cNvSpPr>
            <a:spLocks noGrp="1" noChangeArrowheads="1"/>
          </p:cNvSpPr>
          <p:nvPr>
            <p:ph idx="4294967295"/>
          </p:nvPr>
        </p:nvSpPr>
        <p:spPr>
          <a:xfrm>
            <a:off x="457200" y="1600200"/>
            <a:ext cx="8305800" cy="4876800"/>
          </a:xfrm>
        </p:spPr>
        <p:txBody>
          <a:bodyPr>
            <a:noAutofit/>
          </a:bodyPr>
          <a:lstStyle/>
          <a:p>
            <a:r>
              <a:rPr lang="en-US" sz="2600" dirty="0">
                <a:solidFill>
                  <a:srgbClr val="0066FF"/>
                </a:solidFill>
                <a:latin typeface="Bookman Old Style" panose="02050604050505020204" pitchFamily="18" charset="0"/>
              </a:rPr>
              <a:t>Business Plan/Budget</a:t>
            </a:r>
          </a:p>
          <a:p>
            <a:pPr lvl="1">
              <a:buFont typeface="Wingdings" panose="05000000000000000000" pitchFamily="2" charset="2"/>
              <a:buChar char="Ø"/>
            </a:pPr>
            <a:r>
              <a:rPr lang="en-US" sz="2600" dirty="0">
                <a:solidFill>
                  <a:srgbClr val="0066FF"/>
                </a:solidFill>
                <a:latin typeface="Bookman Old Style" panose="02050604050505020204" pitchFamily="18" charset="0"/>
              </a:rPr>
              <a:t>Preparing a budget/plan will help you project and estimate future expenses and the amount of income or revenue needed to sustain your operations</a:t>
            </a:r>
          </a:p>
          <a:p>
            <a:r>
              <a:rPr lang="en-US" sz="2600" dirty="0">
                <a:solidFill>
                  <a:srgbClr val="0066FF"/>
                </a:solidFill>
                <a:latin typeface="Bookman Old Style" panose="02050604050505020204" pitchFamily="18" charset="0"/>
              </a:rPr>
              <a:t>Process in Batches</a:t>
            </a:r>
          </a:p>
          <a:p>
            <a:pPr lvl="1">
              <a:buFont typeface="Wingdings" panose="05000000000000000000" pitchFamily="2" charset="2"/>
              <a:buChar char="Ø"/>
            </a:pPr>
            <a:r>
              <a:rPr lang="en-US" sz="2600" dirty="0">
                <a:solidFill>
                  <a:srgbClr val="0066FF"/>
                </a:solidFill>
                <a:latin typeface="Bookman Old Style" panose="02050604050505020204" pitchFamily="18" charset="0"/>
              </a:rPr>
              <a:t>process checks in batches on a certain time rather than processing every check request as they comes in</a:t>
            </a:r>
          </a:p>
        </p:txBody>
      </p:sp>
      <p:sp>
        <p:nvSpPr>
          <p:cNvPr id="4100" name="Text Box 4"/>
          <p:cNvSpPr txBox="1">
            <a:spLocks noChangeArrowheads="1"/>
          </p:cNvSpPr>
          <p:nvPr/>
        </p:nvSpPr>
        <p:spPr bwMode="auto">
          <a:xfrm>
            <a:off x="2955925" y="71755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endParaRPr lang="en-US" dirty="0">
              <a:latin typeface="Verdana" pitchFamily="34" charset="0"/>
            </a:endParaRPr>
          </a:p>
        </p:txBody>
      </p:sp>
      <p:pic>
        <p:nvPicPr>
          <p:cNvPr id="2" name="Picture 1"/>
          <p:cNvPicPr>
            <a:picLocks noChangeAspect="1"/>
          </p:cNvPicPr>
          <p:nvPr/>
        </p:nvPicPr>
        <p:blipFill>
          <a:blip r:embed="rId3"/>
          <a:stretch>
            <a:fillRect/>
          </a:stretch>
        </p:blipFill>
        <p:spPr>
          <a:xfrm>
            <a:off x="5205775" y="-1066800"/>
            <a:ext cx="2414225" cy="1621677"/>
          </a:xfrm>
          <a:prstGeom prst="rect">
            <a:avLst/>
          </a:prstGeom>
        </p:spPr>
      </p:pic>
    </p:spTree>
    <p:extLst>
      <p:ext uri="{BB962C8B-B14F-4D97-AF65-F5344CB8AC3E}">
        <p14:creationId xmlns:p14="http://schemas.microsoft.com/office/powerpoint/2010/main" val="2216391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5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fade">
                                      <p:cBhvr>
                                        <p:cTn id="12" dur="500"/>
                                        <p:tgtEl>
                                          <p:spTgt spid="40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fade">
                                      <p:cBhvr>
                                        <p:cTn id="17" dur="500"/>
                                        <p:tgtEl>
                                          <p:spTgt spid="40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099">
                                            <p:txEl>
                                              <p:pRg st="3" end="3"/>
                                            </p:txEl>
                                          </p:spTgt>
                                        </p:tgtEl>
                                        <p:attrNameLst>
                                          <p:attrName>style.visibility</p:attrName>
                                        </p:attrNameLst>
                                      </p:cBhvr>
                                      <p:to>
                                        <p:strVal val="visible"/>
                                      </p:to>
                                    </p:set>
                                    <p:animEffect transition="in" filter="fade">
                                      <p:cBhvr>
                                        <p:cTn id="22" dur="500"/>
                                        <p:tgtEl>
                                          <p:spTgt spid="40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9" name="Rectangle 5"/>
          <p:cNvSpPr>
            <a:spLocks noGrp="1" noRot="1" noChangeArrowheads="1"/>
          </p:cNvSpPr>
          <p:nvPr>
            <p:ph type="title" idx="4294967295"/>
          </p:nvPr>
        </p:nvSpPr>
        <p:spPr>
          <a:xfrm>
            <a:off x="381000" y="582613"/>
            <a:ext cx="8229600" cy="1246187"/>
          </a:xfrm>
        </p:spPr>
        <p:txBody>
          <a:bodyPr rtlCol="0">
            <a:normAutofit fontScale="90000"/>
          </a:bodyPr>
          <a:lstStyle/>
          <a:p>
            <a:pPr marL="484632" algn="l" eaLnBrk="1" fontAlgn="auto" hangingPunct="1">
              <a:spcAft>
                <a:spcPts val="0"/>
              </a:spcAft>
              <a:defRPr/>
            </a:pPr>
            <a:r>
              <a:rPr lang="en-US" sz="4400" dirty="0">
                <a:effectLst>
                  <a:outerShdw blurRad="38100" dist="38100" dir="2700000" algn="tl">
                    <a:srgbClr val="000000">
                      <a:alpha val="43137"/>
                    </a:srgbClr>
                  </a:outerShdw>
                </a:effectLst>
                <a:latin typeface="Bookman Old Style" pitchFamily="18" charset="0"/>
              </a:rPr>
              <a:t>Best Practice</a:t>
            </a:r>
            <a:br>
              <a:rPr lang="en-US" dirty="0">
                <a:effectLst>
                  <a:outerShdw blurRad="38100" dist="38100" dir="2700000" algn="tl">
                    <a:srgbClr val="000000">
                      <a:alpha val="43137"/>
                    </a:srgbClr>
                  </a:outerShdw>
                </a:effectLst>
                <a:latin typeface="Bookman Old Style" pitchFamily="18" charset="0"/>
              </a:rPr>
            </a:br>
            <a:endParaRPr lang="en-US" sz="4000" dirty="0">
              <a:effectLst>
                <a:outerShdw blurRad="38100" dist="38100" dir="2700000" algn="tl">
                  <a:srgbClr val="000000">
                    <a:alpha val="43137"/>
                  </a:srgbClr>
                </a:outerShdw>
              </a:effectLst>
              <a:latin typeface="Bookman Old Style" pitchFamily="18" charset="0"/>
            </a:endParaRPr>
          </a:p>
        </p:txBody>
      </p:sp>
      <p:sp>
        <p:nvSpPr>
          <p:cNvPr id="4099" name="Rectangle 3"/>
          <p:cNvSpPr>
            <a:spLocks noGrp="1" noChangeArrowheads="1"/>
          </p:cNvSpPr>
          <p:nvPr>
            <p:ph idx="4294967295"/>
          </p:nvPr>
        </p:nvSpPr>
        <p:spPr>
          <a:xfrm>
            <a:off x="457200" y="1600200"/>
            <a:ext cx="8305800" cy="4876800"/>
          </a:xfrm>
        </p:spPr>
        <p:txBody>
          <a:bodyPr>
            <a:noAutofit/>
          </a:bodyPr>
          <a:lstStyle/>
          <a:p>
            <a:r>
              <a:rPr lang="en-US" sz="2600" dirty="0">
                <a:solidFill>
                  <a:srgbClr val="0066FF"/>
                </a:solidFill>
                <a:latin typeface="Bookman Old Style" panose="02050604050505020204" pitchFamily="18" charset="0"/>
              </a:rPr>
              <a:t>Review Your Processes</a:t>
            </a:r>
          </a:p>
          <a:p>
            <a:pPr lvl="1">
              <a:buFont typeface="Wingdings" panose="05000000000000000000" pitchFamily="2" charset="2"/>
              <a:buChar char="Ø"/>
            </a:pPr>
            <a:r>
              <a:rPr lang="en-US" sz="2600" dirty="0">
                <a:solidFill>
                  <a:srgbClr val="0066FF"/>
                </a:solidFill>
                <a:latin typeface="Bookman Old Style" panose="02050604050505020204" pitchFamily="18" charset="0"/>
              </a:rPr>
              <a:t>assess if processes are still ideal for how the  department operates</a:t>
            </a:r>
          </a:p>
          <a:p>
            <a:r>
              <a:rPr lang="en-US" sz="2600" dirty="0">
                <a:solidFill>
                  <a:srgbClr val="0066FF"/>
                </a:solidFill>
                <a:latin typeface="Bookman Old Style" panose="02050604050505020204" pitchFamily="18" charset="0"/>
              </a:rPr>
              <a:t>Plan Your Hiring</a:t>
            </a:r>
          </a:p>
          <a:p>
            <a:pPr lvl="1">
              <a:buFont typeface="Wingdings" panose="05000000000000000000" pitchFamily="2" charset="2"/>
              <a:buChar char="Ø"/>
            </a:pPr>
            <a:r>
              <a:rPr lang="en-US" sz="2600" dirty="0">
                <a:solidFill>
                  <a:srgbClr val="0066FF"/>
                </a:solidFill>
                <a:latin typeface="Bookman Old Style" panose="02050604050505020204" pitchFamily="18" charset="0"/>
              </a:rPr>
              <a:t>plan the hiring of personnel</a:t>
            </a:r>
          </a:p>
          <a:p>
            <a:pPr lvl="1">
              <a:buFont typeface="Wingdings" panose="05000000000000000000" pitchFamily="2" charset="2"/>
              <a:buChar char="Ø"/>
            </a:pPr>
            <a:r>
              <a:rPr lang="en-US" sz="2600" dirty="0">
                <a:solidFill>
                  <a:srgbClr val="0066FF"/>
                </a:solidFill>
                <a:latin typeface="Bookman Old Style" panose="02050604050505020204" pitchFamily="18" charset="0"/>
              </a:rPr>
              <a:t>know the duties and responsibilities of your team</a:t>
            </a:r>
          </a:p>
          <a:p>
            <a:pPr lvl="1">
              <a:buFont typeface="Wingdings" panose="05000000000000000000" pitchFamily="2" charset="2"/>
              <a:buChar char="Ø"/>
            </a:pPr>
            <a:r>
              <a:rPr lang="en-US" sz="2600" dirty="0">
                <a:solidFill>
                  <a:srgbClr val="0066FF"/>
                </a:solidFill>
                <a:latin typeface="Bookman Old Style" panose="02050604050505020204" pitchFamily="18" charset="0"/>
              </a:rPr>
              <a:t>employee must have clear documented details of their responsibilities, accountabilities, hours of work, reporting relationship, compensation and benefits</a:t>
            </a:r>
          </a:p>
          <a:p>
            <a:pPr lvl="1">
              <a:buFont typeface="Wingdings" panose="05000000000000000000" pitchFamily="2" charset="2"/>
              <a:buChar char="Ø"/>
            </a:pPr>
            <a:endParaRPr lang="en-US" sz="2600" dirty="0">
              <a:solidFill>
                <a:srgbClr val="0066FF"/>
              </a:solidFill>
              <a:latin typeface="Bookman Old Style" panose="02050604050505020204" pitchFamily="18" charset="0"/>
            </a:endParaRPr>
          </a:p>
          <a:p>
            <a:pPr lvl="1">
              <a:buFont typeface="Wingdings" panose="05000000000000000000" pitchFamily="2" charset="2"/>
              <a:buChar char="Ø"/>
            </a:pPr>
            <a:endParaRPr lang="en-US" sz="2600" dirty="0">
              <a:solidFill>
                <a:srgbClr val="0066FF"/>
              </a:solidFill>
              <a:latin typeface="Bookman Old Style" panose="02050604050505020204" pitchFamily="18" charset="0"/>
            </a:endParaRPr>
          </a:p>
        </p:txBody>
      </p:sp>
      <p:sp>
        <p:nvSpPr>
          <p:cNvPr id="4100" name="Text Box 4"/>
          <p:cNvSpPr txBox="1">
            <a:spLocks noChangeArrowheads="1"/>
          </p:cNvSpPr>
          <p:nvPr/>
        </p:nvSpPr>
        <p:spPr bwMode="auto">
          <a:xfrm>
            <a:off x="2955925" y="71755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endParaRPr lang="en-US" dirty="0">
              <a:latin typeface="Verdana" pitchFamily="34" charset="0"/>
            </a:endParaRPr>
          </a:p>
        </p:txBody>
      </p:sp>
      <p:pic>
        <p:nvPicPr>
          <p:cNvPr id="2" name="Picture 1"/>
          <p:cNvPicPr>
            <a:picLocks noChangeAspect="1"/>
          </p:cNvPicPr>
          <p:nvPr/>
        </p:nvPicPr>
        <p:blipFill>
          <a:blip r:embed="rId3"/>
          <a:stretch>
            <a:fillRect/>
          </a:stretch>
        </p:blipFill>
        <p:spPr>
          <a:xfrm>
            <a:off x="5205775" y="-1066800"/>
            <a:ext cx="2414225" cy="1621677"/>
          </a:xfrm>
          <a:prstGeom prst="rect">
            <a:avLst/>
          </a:prstGeom>
        </p:spPr>
      </p:pic>
    </p:spTree>
    <p:extLst>
      <p:ext uri="{BB962C8B-B14F-4D97-AF65-F5344CB8AC3E}">
        <p14:creationId xmlns:p14="http://schemas.microsoft.com/office/powerpoint/2010/main" val="305136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5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fade">
                                      <p:cBhvr>
                                        <p:cTn id="12" dur="500"/>
                                        <p:tgtEl>
                                          <p:spTgt spid="40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fade">
                                      <p:cBhvr>
                                        <p:cTn id="17" dur="500"/>
                                        <p:tgtEl>
                                          <p:spTgt spid="40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099">
                                            <p:txEl>
                                              <p:pRg st="3" end="3"/>
                                            </p:txEl>
                                          </p:spTgt>
                                        </p:tgtEl>
                                        <p:attrNameLst>
                                          <p:attrName>style.visibility</p:attrName>
                                        </p:attrNameLst>
                                      </p:cBhvr>
                                      <p:to>
                                        <p:strVal val="visible"/>
                                      </p:to>
                                    </p:set>
                                    <p:animEffect transition="in" filter="fade">
                                      <p:cBhvr>
                                        <p:cTn id="22" dur="500"/>
                                        <p:tgtEl>
                                          <p:spTgt spid="40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animEffect transition="in" filter="fade">
                                      <p:cBhvr>
                                        <p:cTn id="27" dur="500"/>
                                        <p:tgtEl>
                                          <p:spTgt spid="409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099">
                                            <p:txEl>
                                              <p:pRg st="5" end="5"/>
                                            </p:txEl>
                                          </p:spTgt>
                                        </p:tgtEl>
                                        <p:attrNameLst>
                                          <p:attrName>style.visibility</p:attrName>
                                        </p:attrNameLst>
                                      </p:cBhvr>
                                      <p:to>
                                        <p:strVal val="visible"/>
                                      </p:to>
                                    </p:set>
                                    <p:animEffect transition="in" filter="fade">
                                      <p:cBhvr>
                                        <p:cTn id="32" dur="500"/>
                                        <p:tgtEl>
                                          <p:spTgt spid="40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9" name="Rectangle 5"/>
          <p:cNvSpPr>
            <a:spLocks noGrp="1" noRot="1" noChangeArrowheads="1"/>
          </p:cNvSpPr>
          <p:nvPr>
            <p:ph type="title" idx="4294967295"/>
          </p:nvPr>
        </p:nvSpPr>
        <p:spPr>
          <a:xfrm>
            <a:off x="381000" y="582613"/>
            <a:ext cx="8229600" cy="1246187"/>
          </a:xfrm>
        </p:spPr>
        <p:txBody>
          <a:bodyPr rtlCol="0">
            <a:normAutofit fontScale="90000"/>
          </a:bodyPr>
          <a:lstStyle/>
          <a:p>
            <a:pPr marL="484632" algn="l" eaLnBrk="1" fontAlgn="auto" hangingPunct="1">
              <a:spcAft>
                <a:spcPts val="0"/>
              </a:spcAft>
              <a:defRPr/>
            </a:pPr>
            <a:r>
              <a:rPr lang="en-US" sz="4400" dirty="0">
                <a:effectLst>
                  <a:outerShdw blurRad="38100" dist="38100" dir="2700000" algn="tl">
                    <a:srgbClr val="000000">
                      <a:alpha val="43137"/>
                    </a:srgbClr>
                  </a:outerShdw>
                </a:effectLst>
                <a:latin typeface="Bookman Old Style" pitchFamily="18" charset="0"/>
              </a:rPr>
              <a:t>Best Practice</a:t>
            </a:r>
            <a:br>
              <a:rPr lang="en-US" dirty="0">
                <a:effectLst>
                  <a:outerShdw blurRad="38100" dist="38100" dir="2700000" algn="tl">
                    <a:srgbClr val="000000">
                      <a:alpha val="43137"/>
                    </a:srgbClr>
                  </a:outerShdw>
                </a:effectLst>
                <a:latin typeface="Bookman Old Style" pitchFamily="18" charset="0"/>
              </a:rPr>
            </a:br>
            <a:endParaRPr lang="en-US" sz="4000" dirty="0">
              <a:effectLst>
                <a:outerShdw blurRad="38100" dist="38100" dir="2700000" algn="tl">
                  <a:srgbClr val="000000">
                    <a:alpha val="43137"/>
                  </a:srgbClr>
                </a:outerShdw>
              </a:effectLst>
              <a:latin typeface="Bookman Old Style" pitchFamily="18" charset="0"/>
            </a:endParaRPr>
          </a:p>
        </p:txBody>
      </p:sp>
      <p:sp>
        <p:nvSpPr>
          <p:cNvPr id="4099" name="Rectangle 3"/>
          <p:cNvSpPr>
            <a:spLocks noGrp="1" noChangeArrowheads="1"/>
          </p:cNvSpPr>
          <p:nvPr>
            <p:ph idx="4294967295"/>
          </p:nvPr>
        </p:nvSpPr>
        <p:spPr>
          <a:xfrm>
            <a:off x="457200" y="1600200"/>
            <a:ext cx="8305800" cy="4876800"/>
          </a:xfrm>
        </p:spPr>
        <p:txBody>
          <a:bodyPr>
            <a:noAutofit/>
          </a:bodyPr>
          <a:lstStyle/>
          <a:p>
            <a:pPr marL="68580" indent="0">
              <a:buNone/>
            </a:pPr>
            <a:r>
              <a:rPr lang="en-US" sz="2600" dirty="0">
                <a:solidFill>
                  <a:srgbClr val="0066FF"/>
                </a:solidFill>
                <a:latin typeface="Bookman Old Style" panose="02050604050505020204" pitchFamily="18" charset="0"/>
              </a:rPr>
              <a:t>Running a business should be challenging but fun. Challenging because its success all depends on you…on how much effort and dedication you are willing to give. If you set up proper systems and follow accounting best-practices, then your job could be a lot easier and FUN!</a:t>
            </a:r>
            <a:endParaRPr lang="en-US" sz="2400" dirty="0">
              <a:solidFill>
                <a:srgbClr val="0066FF"/>
              </a:solidFill>
              <a:latin typeface="Bookman Old Style" panose="02050604050505020204" pitchFamily="18" charset="0"/>
            </a:endParaRPr>
          </a:p>
        </p:txBody>
      </p:sp>
      <p:sp>
        <p:nvSpPr>
          <p:cNvPr id="4100" name="Text Box 4"/>
          <p:cNvSpPr txBox="1">
            <a:spLocks noChangeArrowheads="1"/>
          </p:cNvSpPr>
          <p:nvPr/>
        </p:nvSpPr>
        <p:spPr bwMode="auto">
          <a:xfrm>
            <a:off x="2955925" y="71755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endParaRPr lang="en-US" dirty="0">
              <a:latin typeface="Verdana" pitchFamily="34" charset="0"/>
            </a:endParaRPr>
          </a:p>
        </p:txBody>
      </p:sp>
      <p:pic>
        <p:nvPicPr>
          <p:cNvPr id="2" name="Picture 1"/>
          <p:cNvPicPr>
            <a:picLocks noChangeAspect="1"/>
          </p:cNvPicPr>
          <p:nvPr/>
        </p:nvPicPr>
        <p:blipFill>
          <a:blip r:embed="rId3"/>
          <a:stretch>
            <a:fillRect/>
          </a:stretch>
        </p:blipFill>
        <p:spPr>
          <a:xfrm>
            <a:off x="5205775" y="-1066800"/>
            <a:ext cx="2414225" cy="1621677"/>
          </a:xfrm>
          <a:prstGeom prst="rect">
            <a:avLst/>
          </a:prstGeom>
        </p:spPr>
      </p:pic>
    </p:spTree>
    <p:extLst>
      <p:ext uri="{BB962C8B-B14F-4D97-AF65-F5344CB8AC3E}">
        <p14:creationId xmlns:p14="http://schemas.microsoft.com/office/powerpoint/2010/main" val="11170275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500"/>
                                        <p:tgtEl>
                                          <p:spTgt spid="40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9" name="Rectangle 5"/>
          <p:cNvSpPr>
            <a:spLocks noGrp="1" noRot="1" noChangeArrowheads="1"/>
          </p:cNvSpPr>
          <p:nvPr>
            <p:ph type="title" idx="4294967295"/>
          </p:nvPr>
        </p:nvSpPr>
        <p:spPr>
          <a:xfrm>
            <a:off x="381000" y="582613"/>
            <a:ext cx="8229600" cy="1398587"/>
          </a:xfrm>
        </p:spPr>
        <p:txBody>
          <a:bodyPr rtlCol="0">
            <a:normAutofit fontScale="90000"/>
          </a:bodyPr>
          <a:lstStyle/>
          <a:p>
            <a:pPr marL="484632" algn="l" eaLnBrk="1" fontAlgn="auto" hangingPunct="1">
              <a:spcAft>
                <a:spcPts val="0"/>
              </a:spcAft>
              <a:defRPr/>
            </a:pPr>
            <a:r>
              <a:rPr lang="en-US" sz="3600" dirty="0">
                <a:effectLst>
                  <a:outerShdw blurRad="38100" dist="38100" dir="2700000" algn="tl">
                    <a:srgbClr val="000000">
                      <a:alpha val="43137"/>
                    </a:srgbClr>
                  </a:outerShdw>
                </a:effectLst>
                <a:latin typeface="Bookman Old Style" pitchFamily="18" charset="0"/>
              </a:rPr>
              <a:t>What is Step Up for Students (SUFS)</a:t>
            </a:r>
            <a:r>
              <a:rPr lang="en-US" dirty="0">
                <a:effectLst>
                  <a:outerShdw blurRad="38100" dist="38100" dir="2700000" algn="tl">
                    <a:srgbClr val="000000">
                      <a:alpha val="43137"/>
                    </a:srgbClr>
                  </a:outerShdw>
                </a:effectLst>
                <a:latin typeface="Bookman Old Style" pitchFamily="18" charset="0"/>
              </a:rPr>
              <a:t> </a:t>
            </a:r>
            <a:br>
              <a:rPr lang="en-US" dirty="0">
                <a:effectLst>
                  <a:outerShdw blurRad="38100" dist="38100" dir="2700000" algn="tl">
                    <a:srgbClr val="000000">
                      <a:alpha val="43137"/>
                    </a:srgbClr>
                  </a:outerShdw>
                </a:effectLst>
                <a:latin typeface="Bookman Old Style" pitchFamily="18" charset="0"/>
              </a:rPr>
            </a:br>
            <a:endParaRPr lang="en-US" sz="4000" dirty="0">
              <a:effectLst>
                <a:outerShdw blurRad="38100" dist="38100" dir="2700000" algn="tl">
                  <a:srgbClr val="000000">
                    <a:alpha val="43137"/>
                  </a:srgbClr>
                </a:outerShdw>
              </a:effectLst>
              <a:latin typeface="Bookman Old Style" pitchFamily="18" charset="0"/>
            </a:endParaRPr>
          </a:p>
        </p:txBody>
      </p:sp>
      <p:sp>
        <p:nvSpPr>
          <p:cNvPr id="4099" name="Rectangle 3"/>
          <p:cNvSpPr>
            <a:spLocks noGrp="1" noChangeArrowheads="1"/>
          </p:cNvSpPr>
          <p:nvPr>
            <p:ph idx="4294967295"/>
          </p:nvPr>
        </p:nvSpPr>
        <p:spPr>
          <a:xfrm>
            <a:off x="457200" y="1524000"/>
            <a:ext cx="8305800" cy="4876800"/>
          </a:xfrm>
        </p:spPr>
        <p:txBody>
          <a:bodyPr>
            <a:normAutofit/>
          </a:bodyPr>
          <a:lstStyle/>
          <a:p>
            <a:pPr eaLnBrk="1" hangingPunct="1"/>
            <a:r>
              <a:rPr lang="en-US" sz="2600" dirty="0">
                <a:solidFill>
                  <a:srgbClr val="0066FF"/>
                </a:solidFill>
                <a:latin typeface="Bookman Old Style" panose="02050604050505020204" pitchFamily="18" charset="0"/>
              </a:rPr>
              <a:t>In 2001, Florida Legislatures created the Tax Credit Scholarship Program. Program was set up to give corporations a dollar-for-dollar state tax credit for the money they contributed and to give students a scholarship to a qualifying private school or transportation to an out-of-district public school.</a:t>
            </a:r>
          </a:p>
          <a:p>
            <a:pPr eaLnBrk="1" hangingPunct="1">
              <a:lnSpc>
                <a:spcPct val="90000"/>
              </a:lnSpc>
            </a:pPr>
            <a:r>
              <a:rPr lang="en-US" sz="2600" dirty="0">
                <a:solidFill>
                  <a:srgbClr val="0066FF"/>
                </a:solidFill>
                <a:latin typeface="Bookman Old Style" panose="02050604050505020204" pitchFamily="18" charset="0"/>
              </a:rPr>
              <a:t>Today the program manages multiple scholarship programs serving over </a:t>
            </a:r>
            <a:r>
              <a:rPr lang="en-US" sz="2600">
                <a:solidFill>
                  <a:srgbClr val="0066FF"/>
                </a:solidFill>
                <a:latin typeface="Bookman Old Style" panose="02050604050505020204" pitchFamily="18" charset="0"/>
              </a:rPr>
              <a:t>100,000 students at 100%.</a:t>
            </a:r>
            <a:endParaRPr lang="en-US" sz="2600" dirty="0">
              <a:solidFill>
                <a:srgbClr val="0066FF"/>
              </a:solidFill>
              <a:latin typeface="Bookman Old Style" panose="02050604050505020204" pitchFamily="18" charset="0"/>
            </a:endParaRPr>
          </a:p>
          <a:p>
            <a:pPr eaLnBrk="1" hangingPunct="1">
              <a:lnSpc>
                <a:spcPct val="90000"/>
              </a:lnSpc>
            </a:pPr>
            <a:r>
              <a:rPr lang="en-US" sz="2600" dirty="0">
                <a:solidFill>
                  <a:srgbClr val="0066FF"/>
                </a:solidFill>
                <a:latin typeface="Bookman Old Style" panose="02050604050505020204" pitchFamily="18" charset="0"/>
              </a:rPr>
              <a:t>Florida Tax Credit is the largest scholarship program in the nation.</a:t>
            </a:r>
          </a:p>
          <a:p>
            <a:pPr eaLnBrk="1" hangingPunct="1">
              <a:lnSpc>
                <a:spcPct val="90000"/>
              </a:lnSpc>
            </a:pPr>
            <a:endParaRPr lang="en-US" sz="2600" dirty="0">
              <a:latin typeface="Arial" charset="0"/>
            </a:endParaRPr>
          </a:p>
        </p:txBody>
      </p:sp>
      <p:sp>
        <p:nvSpPr>
          <p:cNvPr id="4100" name="Text Box 4"/>
          <p:cNvSpPr txBox="1">
            <a:spLocks noChangeArrowheads="1"/>
          </p:cNvSpPr>
          <p:nvPr/>
        </p:nvSpPr>
        <p:spPr bwMode="auto">
          <a:xfrm>
            <a:off x="2955925" y="71755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endParaRPr lang="en-US">
              <a:latin typeface="Verdana" pitchFamily="34" charset="0"/>
            </a:endParaRPr>
          </a:p>
        </p:txBody>
      </p:sp>
      <p:pic>
        <p:nvPicPr>
          <p:cNvPr id="2" name="Picture 1"/>
          <p:cNvPicPr>
            <a:picLocks noChangeAspect="1"/>
          </p:cNvPicPr>
          <p:nvPr/>
        </p:nvPicPr>
        <p:blipFill>
          <a:blip r:embed="rId3"/>
          <a:stretch>
            <a:fillRect/>
          </a:stretch>
        </p:blipFill>
        <p:spPr>
          <a:xfrm>
            <a:off x="5205735" y="-1066800"/>
            <a:ext cx="2414265" cy="1619762"/>
          </a:xfrm>
          <a:prstGeom prst="rect">
            <a:avLst/>
          </a:prstGeom>
        </p:spPr>
      </p:pic>
    </p:spTree>
    <p:extLst>
      <p:ext uri="{BB962C8B-B14F-4D97-AF65-F5344CB8AC3E}">
        <p14:creationId xmlns:p14="http://schemas.microsoft.com/office/powerpoint/2010/main" val="2031106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5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fade">
                                      <p:cBhvr>
                                        <p:cTn id="12" dur="500"/>
                                        <p:tgtEl>
                                          <p:spTgt spid="40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fade">
                                      <p:cBhvr>
                                        <p:cTn id="17" dur="500"/>
                                        <p:tgtEl>
                                          <p:spTgt spid="40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181600" y="-1066800"/>
            <a:ext cx="2414225" cy="1621677"/>
          </a:xfrm>
          <a:prstGeom prst="rect">
            <a:avLst/>
          </a:prstGeom>
        </p:spPr>
      </p:pic>
      <p:sp>
        <p:nvSpPr>
          <p:cNvPr id="3" name="TextBox 2"/>
          <p:cNvSpPr txBox="1"/>
          <p:nvPr/>
        </p:nvSpPr>
        <p:spPr>
          <a:xfrm>
            <a:off x="461742" y="332724"/>
            <a:ext cx="3962400" cy="892552"/>
          </a:xfrm>
          <a:prstGeom prst="rect">
            <a:avLst/>
          </a:prstGeom>
          <a:noFill/>
        </p:spPr>
        <p:txBody>
          <a:bodyPr wrap="square" rtlCol="0">
            <a:spAutoFit/>
          </a:bodyPr>
          <a:lstStyle/>
          <a:p>
            <a:r>
              <a:rPr lang="en-US" sz="2400" dirty="0">
                <a:solidFill>
                  <a:schemeClr val="accent1"/>
                </a:solidFill>
                <a:effectLst>
                  <a:outerShdw blurRad="38100" dist="38100" dir="2700000" algn="tl">
                    <a:srgbClr val="000000">
                      <a:alpha val="43137"/>
                    </a:srgbClr>
                  </a:outerShdw>
                </a:effectLst>
                <a:latin typeface="Bookman Old Style" pitchFamily="18" charset="0"/>
                <a:ea typeface="+mj-ea"/>
                <a:cs typeface="+mj-cs"/>
              </a:rPr>
              <a:t>Funding – SUFS &amp; FES</a:t>
            </a:r>
          </a:p>
          <a:p>
            <a:endParaRPr lang="en-US" sz="2800" dirty="0">
              <a:solidFill>
                <a:srgbClr val="92D050"/>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779000"/>
            <a:ext cx="3433542" cy="5715000"/>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16211" y="779000"/>
            <a:ext cx="3545002" cy="5715000"/>
          </a:xfrm>
          <a:prstGeom prst="rect">
            <a:avLst/>
          </a:prstGeom>
        </p:spPr>
      </p:pic>
    </p:spTree>
    <p:extLst>
      <p:ext uri="{BB962C8B-B14F-4D97-AF65-F5344CB8AC3E}">
        <p14:creationId xmlns:p14="http://schemas.microsoft.com/office/powerpoint/2010/main" val="1208089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9" name="Rectangle 5"/>
          <p:cNvSpPr>
            <a:spLocks noGrp="1" noRot="1" noChangeArrowheads="1"/>
          </p:cNvSpPr>
          <p:nvPr>
            <p:ph type="title" idx="4294967295"/>
          </p:nvPr>
        </p:nvSpPr>
        <p:spPr>
          <a:xfrm>
            <a:off x="381000" y="582613"/>
            <a:ext cx="8229600" cy="1398587"/>
          </a:xfrm>
        </p:spPr>
        <p:txBody>
          <a:bodyPr rtlCol="0">
            <a:normAutofit/>
          </a:bodyPr>
          <a:lstStyle/>
          <a:p>
            <a:pPr marL="484632" algn="l" eaLnBrk="1" fontAlgn="auto" hangingPunct="1">
              <a:spcAft>
                <a:spcPts val="0"/>
              </a:spcAft>
              <a:defRPr/>
            </a:pPr>
            <a:r>
              <a:rPr lang="en-US" dirty="0">
                <a:effectLst>
                  <a:outerShdw blurRad="38100" dist="38100" dir="2700000" algn="tl">
                    <a:srgbClr val="000000">
                      <a:alpha val="43137"/>
                    </a:srgbClr>
                  </a:outerShdw>
                </a:effectLst>
                <a:latin typeface="Bookman Old Style" pitchFamily="18" charset="0"/>
              </a:rPr>
              <a:t>Step Up For Students</a:t>
            </a:r>
            <a:br>
              <a:rPr lang="en-US" dirty="0">
                <a:effectLst>
                  <a:outerShdw blurRad="38100" dist="38100" dir="2700000" algn="tl">
                    <a:srgbClr val="000000">
                      <a:alpha val="43137"/>
                    </a:srgbClr>
                  </a:outerShdw>
                </a:effectLst>
                <a:latin typeface="Bookman Old Style" pitchFamily="18" charset="0"/>
              </a:rPr>
            </a:br>
            <a:endParaRPr lang="en-US" sz="4000" dirty="0">
              <a:effectLst>
                <a:outerShdw blurRad="38100" dist="38100" dir="2700000" algn="tl">
                  <a:srgbClr val="000000">
                    <a:alpha val="43137"/>
                  </a:srgbClr>
                </a:outerShdw>
              </a:effectLst>
              <a:latin typeface="Bookman Old Style" pitchFamily="18" charset="0"/>
            </a:endParaRPr>
          </a:p>
        </p:txBody>
      </p:sp>
      <p:sp>
        <p:nvSpPr>
          <p:cNvPr id="4099" name="Rectangle 3"/>
          <p:cNvSpPr>
            <a:spLocks noGrp="1" noChangeArrowheads="1"/>
          </p:cNvSpPr>
          <p:nvPr>
            <p:ph idx="4294967295"/>
          </p:nvPr>
        </p:nvSpPr>
        <p:spPr>
          <a:xfrm>
            <a:off x="457200" y="1524000"/>
            <a:ext cx="8305800" cy="4876800"/>
          </a:xfrm>
        </p:spPr>
        <p:txBody>
          <a:bodyPr>
            <a:normAutofit/>
          </a:bodyPr>
          <a:lstStyle/>
          <a:p>
            <a:pPr eaLnBrk="1" hangingPunct="1"/>
            <a:r>
              <a:rPr lang="en-US" sz="2600" dirty="0">
                <a:solidFill>
                  <a:srgbClr val="0066FF"/>
                </a:solidFill>
                <a:latin typeface="Bookman Old Style" panose="02050604050505020204" pitchFamily="18" charset="0"/>
              </a:rPr>
              <a:t>Students from our SDA community are receiving a Christian education</a:t>
            </a:r>
          </a:p>
          <a:p>
            <a:pPr eaLnBrk="1" hangingPunct="1"/>
            <a:r>
              <a:rPr lang="en-US" sz="2600" dirty="0">
                <a:solidFill>
                  <a:srgbClr val="0066FF"/>
                </a:solidFill>
                <a:latin typeface="Bookman Old Style" panose="02050604050505020204" pitchFamily="18" charset="0"/>
              </a:rPr>
              <a:t>Tuition, registration, Administrative fee and other charges my be covered by the scholarship</a:t>
            </a:r>
          </a:p>
          <a:p>
            <a:pPr eaLnBrk="1" hangingPunct="1"/>
            <a:r>
              <a:rPr lang="en-US" sz="2600" dirty="0">
                <a:solidFill>
                  <a:srgbClr val="0066FF"/>
                </a:solidFill>
                <a:latin typeface="Bookman Old Style" panose="02050604050505020204" pitchFamily="18" charset="0"/>
              </a:rPr>
              <a:t>Students are eligible for free or reduce lunch </a:t>
            </a:r>
          </a:p>
          <a:p>
            <a:pPr eaLnBrk="1" hangingPunct="1"/>
            <a:r>
              <a:rPr lang="en-US" sz="2600" dirty="0">
                <a:solidFill>
                  <a:srgbClr val="0066FF"/>
                </a:solidFill>
                <a:latin typeface="Bookman Old Style" panose="02050604050505020204" pitchFamily="18" charset="0"/>
              </a:rPr>
              <a:t>Families may purchase uniforms if sold by the school</a:t>
            </a:r>
          </a:p>
          <a:p>
            <a:pPr eaLnBrk="1" hangingPunct="1"/>
            <a:r>
              <a:rPr lang="en-US" sz="2600" dirty="0">
                <a:solidFill>
                  <a:srgbClr val="0066FF"/>
                </a:solidFill>
                <a:latin typeface="Bookman Old Style" panose="02050604050505020204" pitchFamily="18" charset="0"/>
              </a:rPr>
              <a:t>Students are able to participate in fine arts</a:t>
            </a:r>
          </a:p>
          <a:p>
            <a:pPr eaLnBrk="1" hangingPunct="1"/>
            <a:r>
              <a:rPr lang="en-US" sz="2600" dirty="0">
                <a:solidFill>
                  <a:srgbClr val="0066FF"/>
                </a:solidFill>
                <a:latin typeface="Bookman Old Style" panose="02050604050505020204" pitchFamily="18" charset="0"/>
              </a:rPr>
              <a:t>Guaranteed income for participating school</a:t>
            </a:r>
          </a:p>
          <a:p>
            <a:pPr eaLnBrk="1" hangingPunct="1"/>
            <a:endParaRPr lang="en-US" sz="2600" dirty="0">
              <a:latin typeface="Arial" charset="0"/>
            </a:endParaRPr>
          </a:p>
        </p:txBody>
      </p:sp>
      <p:sp>
        <p:nvSpPr>
          <p:cNvPr id="4100" name="Text Box 4"/>
          <p:cNvSpPr txBox="1">
            <a:spLocks noChangeArrowheads="1"/>
          </p:cNvSpPr>
          <p:nvPr/>
        </p:nvSpPr>
        <p:spPr bwMode="auto">
          <a:xfrm>
            <a:off x="2955925" y="71755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endParaRPr lang="en-US" dirty="0">
              <a:latin typeface="Verdana" pitchFamily="34" charset="0"/>
            </a:endParaRPr>
          </a:p>
        </p:txBody>
      </p:sp>
      <p:pic>
        <p:nvPicPr>
          <p:cNvPr id="3" name="Picture 2"/>
          <p:cNvPicPr>
            <a:picLocks noChangeAspect="1"/>
          </p:cNvPicPr>
          <p:nvPr/>
        </p:nvPicPr>
        <p:blipFill>
          <a:blip r:embed="rId3"/>
          <a:stretch>
            <a:fillRect/>
          </a:stretch>
        </p:blipFill>
        <p:spPr>
          <a:xfrm>
            <a:off x="5181600" y="-1066800"/>
            <a:ext cx="2414225" cy="1621677"/>
          </a:xfrm>
          <a:prstGeom prst="rect">
            <a:avLst/>
          </a:prstGeom>
        </p:spPr>
      </p:pic>
    </p:spTree>
    <p:extLst>
      <p:ext uri="{BB962C8B-B14F-4D97-AF65-F5344CB8AC3E}">
        <p14:creationId xmlns:p14="http://schemas.microsoft.com/office/powerpoint/2010/main" val="2999511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5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fade">
                                      <p:cBhvr>
                                        <p:cTn id="12" dur="500"/>
                                        <p:tgtEl>
                                          <p:spTgt spid="40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fade">
                                      <p:cBhvr>
                                        <p:cTn id="17" dur="500"/>
                                        <p:tgtEl>
                                          <p:spTgt spid="40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099">
                                            <p:txEl>
                                              <p:pRg st="3" end="3"/>
                                            </p:txEl>
                                          </p:spTgt>
                                        </p:tgtEl>
                                        <p:attrNameLst>
                                          <p:attrName>style.visibility</p:attrName>
                                        </p:attrNameLst>
                                      </p:cBhvr>
                                      <p:to>
                                        <p:strVal val="visible"/>
                                      </p:to>
                                    </p:set>
                                    <p:animEffect transition="in" filter="fade">
                                      <p:cBhvr>
                                        <p:cTn id="22" dur="500"/>
                                        <p:tgtEl>
                                          <p:spTgt spid="40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animEffect transition="in" filter="fade">
                                      <p:cBhvr>
                                        <p:cTn id="27" dur="500"/>
                                        <p:tgtEl>
                                          <p:spTgt spid="409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099">
                                            <p:txEl>
                                              <p:pRg st="5" end="5"/>
                                            </p:txEl>
                                          </p:spTgt>
                                        </p:tgtEl>
                                        <p:attrNameLst>
                                          <p:attrName>style.visibility</p:attrName>
                                        </p:attrNameLst>
                                      </p:cBhvr>
                                      <p:to>
                                        <p:strVal val="visible"/>
                                      </p:to>
                                    </p:set>
                                    <p:animEffect transition="in" filter="fade">
                                      <p:cBhvr>
                                        <p:cTn id="32" dur="500"/>
                                        <p:tgtEl>
                                          <p:spTgt spid="40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9" name="Rectangle 5"/>
          <p:cNvSpPr>
            <a:spLocks noGrp="1" noRot="1" noChangeArrowheads="1"/>
          </p:cNvSpPr>
          <p:nvPr>
            <p:ph type="title" idx="4294967295"/>
          </p:nvPr>
        </p:nvSpPr>
        <p:spPr>
          <a:xfrm>
            <a:off x="381000" y="582613"/>
            <a:ext cx="8229600" cy="1398587"/>
          </a:xfrm>
        </p:spPr>
        <p:txBody>
          <a:bodyPr rtlCol="0">
            <a:normAutofit fontScale="90000"/>
          </a:bodyPr>
          <a:lstStyle/>
          <a:p>
            <a:pPr marL="484632" algn="l" eaLnBrk="1" fontAlgn="auto" hangingPunct="1">
              <a:spcAft>
                <a:spcPts val="0"/>
              </a:spcAft>
              <a:defRPr/>
            </a:pPr>
            <a:r>
              <a:rPr lang="en-US" dirty="0">
                <a:effectLst>
                  <a:outerShdw blurRad="38100" dist="38100" dir="2700000" algn="tl">
                    <a:srgbClr val="000000">
                      <a:alpha val="43137"/>
                    </a:srgbClr>
                  </a:outerShdw>
                </a:effectLst>
                <a:latin typeface="Bookman Old Style" pitchFamily="18" charset="0"/>
              </a:rPr>
              <a:t>Family Empowerment vs SUFS</a:t>
            </a:r>
            <a:br>
              <a:rPr lang="en-US" dirty="0">
                <a:effectLst>
                  <a:outerShdw blurRad="38100" dist="38100" dir="2700000" algn="tl">
                    <a:srgbClr val="000000">
                      <a:alpha val="43137"/>
                    </a:srgbClr>
                  </a:outerShdw>
                </a:effectLst>
                <a:latin typeface="Bookman Old Style" pitchFamily="18" charset="0"/>
              </a:rPr>
            </a:br>
            <a:endParaRPr lang="en-US" sz="4000" dirty="0">
              <a:effectLst>
                <a:outerShdw blurRad="38100" dist="38100" dir="2700000" algn="tl">
                  <a:srgbClr val="000000">
                    <a:alpha val="43137"/>
                  </a:srgbClr>
                </a:outerShdw>
              </a:effectLst>
              <a:latin typeface="Bookman Old Style" pitchFamily="18" charset="0"/>
            </a:endParaRPr>
          </a:p>
        </p:txBody>
      </p:sp>
      <p:sp>
        <p:nvSpPr>
          <p:cNvPr id="4099" name="Rectangle 3"/>
          <p:cNvSpPr>
            <a:spLocks noGrp="1" noChangeArrowheads="1"/>
          </p:cNvSpPr>
          <p:nvPr>
            <p:ph idx="4294967295"/>
          </p:nvPr>
        </p:nvSpPr>
        <p:spPr>
          <a:xfrm>
            <a:off x="457200" y="1524000"/>
            <a:ext cx="8305800" cy="4876800"/>
          </a:xfrm>
        </p:spPr>
        <p:txBody>
          <a:bodyPr>
            <a:normAutofit/>
          </a:bodyPr>
          <a:lstStyle/>
          <a:p>
            <a:pPr eaLnBrk="1" hangingPunct="1"/>
            <a:r>
              <a:rPr lang="en-US" sz="2600" dirty="0">
                <a:solidFill>
                  <a:srgbClr val="0066FF"/>
                </a:solidFill>
                <a:latin typeface="Bookman Old Style" panose="02050604050505020204" pitchFamily="18" charset="0"/>
              </a:rPr>
              <a:t>Awarded to students entering kindergarten, sibling of a kindergartener, or coming from the public school</a:t>
            </a:r>
          </a:p>
          <a:p>
            <a:pPr eaLnBrk="1" hangingPunct="1"/>
            <a:r>
              <a:rPr lang="en-US" sz="2600" dirty="0">
                <a:solidFill>
                  <a:srgbClr val="0066FF"/>
                </a:solidFill>
                <a:latin typeface="Bookman Old Style" panose="02050604050505020204" pitchFamily="18" charset="0"/>
              </a:rPr>
              <a:t>“Once in always in”</a:t>
            </a:r>
          </a:p>
          <a:p>
            <a:pPr eaLnBrk="1" hangingPunct="1"/>
            <a:r>
              <a:rPr lang="en-US" sz="2600" dirty="0">
                <a:solidFill>
                  <a:srgbClr val="0066FF"/>
                </a:solidFill>
                <a:latin typeface="Bookman Old Style" panose="02050604050505020204" pitchFamily="18" charset="0"/>
              </a:rPr>
              <a:t>Higher income base</a:t>
            </a:r>
          </a:p>
          <a:p>
            <a:pPr eaLnBrk="1" hangingPunct="1"/>
            <a:r>
              <a:rPr lang="en-US" sz="2600" dirty="0">
                <a:solidFill>
                  <a:srgbClr val="0066FF"/>
                </a:solidFill>
                <a:latin typeface="Bookman Old Style" panose="02050604050505020204" pitchFamily="18" charset="0"/>
              </a:rPr>
              <a:t>Covers special programs, tutoring, therapy, summer school, other materials or activities related to the child’s education</a:t>
            </a:r>
          </a:p>
          <a:p>
            <a:pPr eaLnBrk="1" hangingPunct="1"/>
            <a:r>
              <a:rPr lang="en-US" sz="2600" dirty="0">
                <a:solidFill>
                  <a:srgbClr val="0066FF"/>
                </a:solidFill>
                <a:latin typeface="Bookman Old Style" panose="02050604050505020204" pitchFamily="18" charset="0"/>
              </a:rPr>
              <a:t>Lunch &amp; Before/After care are not covered</a:t>
            </a:r>
          </a:p>
          <a:p>
            <a:pPr marL="68580" indent="0" eaLnBrk="1" hangingPunct="1">
              <a:buNone/>
            </a:pPr>
            <a:endParaRPr lang="en-US" sz="2600" dirty="0">
              <a:solidFill>
                <a:srgbClr val="0066FF"/>
              </a:solidFill>
              <a:latin typeface="Bookman Old Style" panose="02050604050505020204" pitchFamily="18" charset="0"/>
            </a:endParaRPr>
          </a:p>
          <a:p>
            <a:pPr eaLnBrk="1" hangingPunct="1"/>
            <a:endParaRPr lang="en-US" sz="2600" dirty="0">
              <a:solidFill>
                <a:srgbClr val="0066FF"/>
              </a:solidFill>
              <a:latin typeface="Bookman Old Style" panose="02050604050505020204" pitchFamily="18" charset="0"/>
            </a:endParaRPr>
          </a:p>
          <a:p>
            <a:pPr eaLnBrk="1" hangingPunct="1"/>
            <a:endParaRPr lang="en-US" sz="2600" dirty="0">
              <a:latin typeface="Arial" charset="0"/>
            </a:endParaRPr>
          </a:p>
        </p:txBody>
      </p:sp>
      <p:sp>
        <p:nvSpPr>
          <p:cNvPr id="4100" name="Text Box 4"/>
          <p:cNvSpPr txBox="1">
            <a:spLocks noChangeArrowheads="1"/>
          </p:cNvSpPr>
          <p:nvPr/>
        </p:nvSpPr>
        <p:spPr bwMode="auto">
          <a:xfrm>
            <a:off x="2955925" y="71755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endParaRPr lang="en-US" dirty="0">
              <a:latin typeface="Verdana" pitchFamily="34" charset="0"/>
            </a:endParaRPr>
          </a:p>
        </p:txBody>
      </p:sp>
      <p:pic>
        <p:nvPicPr>
          <p:cNvPr id="3" name="Picture 2"/>
          <p:cNvPicPr>
            <a:picLocks noChangeAspect="1"/>
          </p:cNvPicPr>
          <p:nvPr/>
        </p:nvPicPr>
        <p:blipFill>
          <a:blip r:embed="rId3"/>
          <a:stretch>
            <a:fillRect/>
          </a:stretch>
        </p:blipFill>
        <p:spPr>
          <a:xfrm>
            <a:off x="5181600" y="-1066800"/>
            <a:ext cx="2414225" cy="1621677"/>
          </a:xfrm>
          <a:prstGeom prst="rect">
            <a:avLst/>
          </a:prstGeom>
        </p:spPr>
      </p:pic>
    </p:spTree>
    <p:extLst>
      <p:ext uri="{BB962C8B-B14F-4D97-AF65-F5344CB8AC3E}">
        <p14:creationId xmlns:p14="http://schemas.microsoft.com/office/powerpoint/2010/main" val="26367075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5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fade">
                                      <p:cBhvr>
                                        <p:cTn id="12" dur="500"/>
                                        <p:tgtEl>
                                          <p:spTgt spid="40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fade">
                                      <p:cBhvr>
                                        <p:cTn id="17" dur="500"/>
                                        <p:tgtEl>
                                          <p:spTgt spid="40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099">
                                            <p:txEl>
                                              <p:pRg st="3" end="3"/>
                                            </p:txEl>
                                          </p:spTgt>
                                        </p:tgtEl>
                                        <p:attrNameLst>
                                          <p:attrName>style.visibility</p:attrName>
                                        </p:attrNameLst>
                                      </p:cBhvr>
                                      <p:to>
                                        <p:strVal val="visible"/>
                                      </p:to>
                                    </p:set>
                                    <p:animEffect transition="in" filter="fade">
                                      <p:cBhvr>
                                        <p:cTn id="22" dur="500"/>
                                        <p:tgtEl>
                                          <p:spTgt spid="40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animEffect transition="in" filter="fade">
                                      <p:cBhvr>
                                        <p:cTn id="27" dur="500"/>
                                        <p:tgtEl>
                                          <p:spTgt spid="40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9" name="Rectangle 5"/>
          <p:cNvSpPr>
            <a:spLocks noGrp="1" noRot="1" noChangeArrowheads="1"/>
          </p:cNvSpPr>
          <p:nvPr>
            <p:ph type="title" idx="4294967295"/>
          </p:nvPr>
        </p:nvSpPr>
        <p:spPr>
          <a:xfrm>
            <a:off x="381000" y="582613"/>
            <a:ext cx="8229600" cy="1398587"/>
          </a:xfrm>
        </p:spPr>
        <p:txBody>
          <a:bodyPr rtlCol="0">
            <a:normAutofit/>
          </a:bodyPr>
          <a:lstStyle/>
          <a:p>
            <a:pPr marL="484632" algn="l" eaLnBrk="1" fontAlgn="auto" hangingPunct="1">
              <a:spcAft>
                <a:spcPts val="0"/>
              </a:spcAft>
              <a:defRPr/>
            </a:pPr>
            <a:r>
              <a:rPr lang="en-US" dirty="0">
                <a:effectLst>
                  <a:outerShdw blurRad="38100" dist="38100" dir="2700000" algn="tl">
                    <a:srgbClr val="000000">
                      <a:alpha val="43137"/>
                    </a:srgbClr>
                  </a:outerShdw>
                </a:effectLst>
                <a:latin typeface="Bookman Old Style" pitchFamily="18" charset="0"/>
              </a:rPr>
              <a:t>Scholarship Challenges</a:t>
            </a:r>
            <a:br>
              <a:rPr lang="en-US" dirty="0">
                <a:effectLst>
                  <a:outerShdw blurRad="38100" dist="38100" dir="2700000" algn="tl">
                    <a:srgbClr val="000000">
                      <a:alpha val="43137"/>
                    </a:srgbClr>
                  </a:outerShdw>
                </a:effectLst>
                <a:latin typeface="Bookman Old Style" pitchFamily="18" charset="0"/>
              </a:rPr>
            </a:br>
            <a:endParaRPr lang="en-US" sz="4000" dirty="0">
              <a:effectLst>
                <a:outerShdw blurRad="38100" dist="38100" dir="2700000" algn="tl">
                  <a:srgbClr val="000000">
                    <a:alpha val="43137"/>
                  </a:srgbClr>
                </a:outerShdw>
              </a:effectLst>
              <a:latin typeface="Bookman Old Style" pitchFamily="18" charset="0"/>
            </a:endParaRPr>
          </a:p>
        </p:txBody>
      </p:sp>
      <p:sp>
        <p:nvSpPr>
          <p:cNvPr id="4099" name="Rectangle 3"/>
          <p:cNvSpPr>
            <a:spLocks noGrp="1" noChangeArrowheads="1"/>
          </p:cNvSpPr>
          <p:nvPr>
            <p:ph idx="4294967295"/>
          </p:nvPr>
        </p:nvSpPr>
        <p:spPr>
          <a:xfrm>
            <a:off x="457200" y="1524000"/>
            <a:ext cx="8305800" cy="4876800"/>
          </a:xfrm>
        </p:spPr>
        <p:txBody>
          <a:bodyPr>
            <a:normAutofit/>
          </a:bodyPr>
          <a:lstStyle/>
          <a:p>
            <a:pPr eaLnBrk="1" hangingPunct="1">
              <a:lnSpc>
                <a:spcPct val="150000"/>
              </a:lnSpc>
            </a:pPr>
            <a:r>
              <a:rPr lang="en-US" sz="2600" dirty="0">
                <a:solidFill>
                  <a:srgbClr val="0066FF"/>
                </a:solidFill>
                <a:latin typeface="Bookman Old Style" panose="02050604050505020204" pitchFamily="18" charset="0"/>
              </a:rPr>
              <a:t>Determine the allocation of funds</a:t>
            </a:r>
          </a:p>
          <a:p>
            <a:pPr eaLnBrk="1" hangingPunct="1">
              <a:lnSpc>
                <a:spcPct val="150000"/>
              </a:lnSpc>
            </a:pPr>
            <a:r>
              <a:rPr lang="en-US" sz="2600" dirty="0">
                <a:solidFill>
                  <a:srgbClr val="0066FF"/>
                </a:solidFill>
                <a:latin typeface="Bookman Old Style" panose="02050604050505020204" pitchFamily="18" charset="0"/>
              </a:rPr>
              <a:t>Scholarship exceeds tuition rates</a:t>
            </a:r>
          </a:p>
          <a:p>
            <a:pPr eaLnBrk="1" hangingPunct="1">
              <a:lnSpc>
                <a:spcPct val="150000"/>
              </a:lnSpc>
            </a:pPr>
            <a:r>
              <a:rPr lang="en-US" sz="2600" dirty="0">
                <a:solidFill>
                  <a:srgbClr val="0066FF"/>
                </a:solidFill>
                <a:latin typeface="Bookman Old Style" panose="02050604050505020204" pitchFamily="18" charset="0"/>
              </a:rPr>
              <a:t>Reconcile each scholarship student account</a:t>
            </a:r>
          </a:p>
          <a:p>
            <a:pPr eaLnBrk="1" hangingPunct="1">
              <a:lnSpc>
                <a:spcPct val="150000"/>
              </a:lnSpc>
            </a:pPr>
            <a:r>
              <a:rPr lang="en-US" sz="2600" dirty="0">
                <a:solidFill>
                  <a:srgbClr val="0066FF"/>
                </a:solidFill>
                <a:latin typeface="Bookman Old Style" panose="02050604050505020204" pitchFamily="18" charset="0"/>
              </a:rPr>
              <a:t>Refund the portion of scholarship not used</a:t>
            </a:r>
          </a:p>
          <a:p>
            <a:pPr eaLnBrk="1" hangingPunct="1"/>
            <a:endParaRPr lang="en-US" sz="2600" dirty="0">
              <a:solidFill>
                <a:srgbClr val="0066FF"/>
              </a:solidFill>
              <a:latin typeface="Bookman Old Style" panose="02050604050505020204" pitchFamily="18" charset="0"/>
            </a:endParaRPr>
          </a:p>
          <a:p>
            <a:pPr eaLnBrk="1" hangingPunct="1"/>
            <a:endParaRPr lang="en-US" sz="2600" dirty="0">
              <a:solidFill>
                <a:srgbClr val="0066FF"/>
              </a:solidFill>
              <a:latin typeface="Bookman Old Style" panose="02050604050505020204" pitchFamily="18" charset="0"/>
            </a:endParaRPr>
          </a:p>
          <a:p>
            <a:pPr eaLnBrk="1" hangingPunct="1"/>
            <a:endParaRPr lang="en-US" sz="2600" dirty="0">
              <a:solidFill>
                <a:srgbClr val="0066FF"/>
              </a:solidFill>
              <a:latin typeface="Bookman Old Style" panose="02050604050505020204" pitchFamily="18" charset="0"/>
            </a:endParaRPr>
          </a:p>
        </p:txBody>
      </p:sp>
      <p:sp>
        <p:nvSpPr>
          <p:cNvPr id="4100" name="Text Box 4"/>
          <p:cNvSpPr txBox="1">
            <a:spLocks noChangeArrowheads="1"/>
          </p:cNvSpPr>
          <p:nvPr/>
        </p:nvSpPr>
        <p:spPr bwMode="auto">
          <a:xfrm>
            <a:off x="2955925" y="71755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endParaRPr lang="en-US" dirty="0">
              <a:latin typeface="Verdana" pitchFamily="34" charset="0"/>
            </a:endParaRPr>
          </a:p>
        </p:txBody>
      </p:sp>
      <p:pic>
        <p:nvPicPr>
          <p:cNvPr id="2" name="Picture 1"/>
          <p:cNvPicPr>
            <a:picLocks noChangeAspect="1"/>
          </p:cNvPicPr>
          <p:nvPr/>
        </p:nvPicPr>
        <p:blipFill>
          <a:blip r:embed="rId3"/>
          <a:stretch>
            <a:fillRect/>
          </a:stretch>
        </p:blipFill>
        <p:spPr>
          <a:xfrm>
            <a:off x="5205775" y="-1066800"/>
            <a:ext cx="2414225" cy="1621677"/>
          </a:xfrm>
          <a:prstGeom prst="rect">
            <a:avLst/>
          </a:prstGeom>
        </p:spPr>
      </p:pic>
    </p:spTree>
    <p:extLst>
      <p:ext uri="{BB962C8B-B14F-4D97-AF65-F5344CB8AC3E}">
        <p14:creationId xmlns:p14="http://schemas.microsoft.com/office/powerpoint/2010/main" val="7156339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5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fade">
                                      <p:cBhvr>
                                        <p:cTn id="12" dur="500"/>
                                        <p:tgtEl>
                                          <p:spTgt spid="40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fade">
                                      <p:cBhvr>
                                        <p:cTn id="17" dur="500"/>
                                        <p:tgtEl>
                                          <p:spTgt spid="40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099">
                                            <p:txEl>
                                              <p:pRg st="3" end="3"/>
                                            </p:txEl>
                                          </p:spTgt>
                                        </p:tgtEl>
                                        <p:attrNameLst>
                                          <p:attrName>style.visibility</p:attrName>
                                        </p:attrNameLst>
                                      </p:cBhvr>
                                      <p:to>
                                        <p:strVal val="visible"/>
                                      </p:to>
                                    </p:set>
                                    <p:animEffect transition="in" filter="fade">
                                      <p:cBhvr>
                                        <p:cTn id="22" dur="500"/>
                                        <p:tgtEl>
                                          <p:spTgt spid="40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9" name="Rectangle 5"/>
          <p:cNvSpPr>
            <a:spLocks noGrp="1" noRot="1" noChangeArrowheads="1"/>
          </p:cNvSpPr>
          <p:nvPr>
            <p:ph type="title" idx="4294967295"/>
          </p:nvPr>
        </p:nvSpPr>
        <p:spPr>
          <a:xfrm>
            <a:off x="381000" y="582613"/>
            <a:ext cx="8229600" cy="1398587"/>
          </a:xfrm>
        </p:spPr>
        <p:txBody>
          <a:bodyPr rtlCol="0">
            <a:normAutofit/>
          </a:bodyPr>
          <a:lstStyle/>
          <a:p>
            <a:pPr marL="484632" algn="l" eaLnBrk="1" fontAlgn="auto" hangingPunct="1">
              <a:spcAft>
                <a:spcPts val="0"/>
              </a:spcAft>
              <a:defRPr/>
            </a:pPr>
            <a:r>
              <a:rPr lang="en-US" dirty="0">
                <a:effectLst>
                  <a:outerShdw blurRad="38100" dist="38100" dir="2700000" algn="tl">
                    <a:srgbClr val="000000">
                      <a:alpha val="43137"/>
                    </a:srgbClr>
                  </a:outerShdw>
                </a:effectLst>
                <a:latin typeface="Bookman Old Style" pitchFamily="18" charset="0"/>
              </a:rPr>
              <a:t>SUFS &amp; FES Allocation</a:t>
            </a:r>
            <a:br>
              <a:rPr lang="en-US" dirty="0">
                <a:effectLst>
                  <a:outerShdw blurRad="38100" dist="38100" dir="2700000" algn="tl">
                    <a:srgbClr val="000000">
                      <a:alpha val="43137"/>
                    </a:srgbClr>
                  </a:outerShdw>
                </a:effectLst>
                <a:latin typeface="Bookman Old Style" pitchFamily="18" charset="0"/>
              </a:rPr>
            </a:br>
            <a:endParaRPr lang="en-US" sz="4000" dirty="0">
              <a:effectLst>
                <a:outerShdw blurRad="38100" dist="38100" dir="2700000" algn="tl">
                  <a:srgbClr val="000000">
                    <a:alpha val="43137"/>
                  </a:srgbClr>
                </a:outerShdw>
              </a:effectLst>
              <a:latin typeface="Bookman Old Style" pitchFamily="18" charset="0"/>
            </a:endParaRPr>
          </a:p>
        </p:txBody>
      </p:sp>
      <p:sp>
        <p:nvSpPr>
          <p:cNvPr id="4099" name="Rectangle 3"/>
          <p:cNvSpPr>
            <a:spLocks noGrp="1" noChangeArrowheads="1"/>
          </p:cNvSpPr>
          <p:nvPr>
            <p:ph idx="4294967295"/>
          </p:nvPr>
        </p:nvSpPr>
        <p:spPr>
          <a:xfrm>
            <a:off x="457200" y="1524000"/>
            <a:ext cx="8305800" cy="4876800"/>
          </a:xfrm>
        </p:spPr>
        <p:txBody>
          <a:bodyPr>
            <a:normAutofit/>
          </a:bodyPr>
          <a:lstStyle/>
          <a:p>
            <a:pPr eaLnBrk="1" hangingPunct="1">
              <a:lnSpc>
                <a:spcPct val="150000"/>
              </a:lnSpc>
            </a:pPr>
            <a:r>
              <a:rPr lang="en-US" sz="2600" dirty="0">
                <a:solidFill>
                  <a:srgbClr val="0066FF"/>
                </a:solidFill>
                <a:latin typeface="Bookman Old Style" panose="02050604050505020204" pitchFamily="18" charset="0"/>
              </a:rPr>
              <a:t>Reference Allocation Schedule</a:t>
            </a:r>
          </a:p>
          <a:p>
            <a:pPr marL="68580" indent="0" eaLnBrk="1" hangingPunct="1">
              <a:lnSpc>
                <a:spcPct val="150000"/>
              </a:lnSpc>
              <a:buNone/>
            </a:pPr>
            <a:endParaRPr lang="en-US" sz="2600" dirty="0">
              <a:solidFill>
                <a:srgbClr val="0066FF"/>
              </a:solidFill>
              <a:latin typeface="Bookman Old Style" panose="02050604050505020204" pitchFamily="18" charset="0"/>
            </a:endParaRPr>
          </a:p>
          <a:p>
            <a:pPr eaLnBrk="1" hangingPunct="1"/>
            <a:endParaRPr lang="en-US" sz="2600" dirty="0">
              <a:solidFill>
                <a:srgbClr val="0066FF"/>
              </a:solidFill>
              <a:latin typeface="Bookman Old Style" panose="02050604050505020204" pitchFamily="18" charset="0"/>
            </a:endParaRPr>
          </a:p>
          <a:p>
            <a:pPr eaLnBrk="1" hangingPunct="1"/>
            <a:endParaRPr lang="en-US" sz="2600" dirty="0">
              <a:solidFill>
                <a:srgbClr val="0066FF"/>
              </a:solidFill>
              <a:latin typeface="Bookman Old Style" panose="02050604050505020204" pitchFamily="18" charset="0"/>
            </a:endParaRPr>
          </a:p>
          <a:p>
            <a:pPr eaLnBrk="1" hangingPunct="1"/>
            <a:endParaRPr lang="en-US" sz="2600" dirty="0">
              <a:solidFill>
                <a:srgbClr val="0066FF"/>
              </a:solidFill>
              <a:latin typeface="Bookman Old Style" panose="02050604050505020204" pitchFamily="18" charset="0"/>
            </a:endParaRPr>
          </a:p>
        </p:txBody>
      </p:sp>
      <p:sp>
        <p:nvSpPr>
          <p:cNvPr id="4100" name="Text Box 4"/>
          <p:cNvSpPr txBox="1">
            <a:spLocks noChangeArrowheads="1"/>
          </p:cNvSpPr>
          <p:nvPr/>
        </p:nvSpPr>
        <p:spPr bwMode="auto">
          <a:xfrm>
            <a:off x="2955925" y="71755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endParaRPr lang="en-US" dirty="0">
              <a:latin typeface="Verdana" pitchFamily="34" charset="0"/>
            </a:endParaRPr>
          </a:p>
        </p:txBody>
      </p:sp>
      <p:pic>
        <p:nvPicPr>
          <p:cNvPr id="2" name="Picture 1"/>
          <p:cNvPicPr>
            <a:picLocks noChangeAspect="1"/>
          </p:cNvPicPr>
          <p:nvPr/>
        </p:nvPicPr>
        <p:blipFill>
          <a:blip r:embed="rId3"/>
          <a:stretch>
            <a:fillRect/>
          </a:stretch>
        </p:blipFill>
        <p:spPr>
          <a:xfrm>
            <a:off x="5205775" y="-1066800"/>
            <a:ext cx="2414225" cy="1621677"/>
          </a:xfrm>
          <a:prstGeom prst="rect">
            <a:avLst/>
          </a:prstGeom>
        </p:spPr>
      </p:pic>
    </p:spTree>
    <p:extLst>
      <p:ext uri="{BB962C8B-B14F-4D97-AF65-F5344CB8AC3E}">
        <p14:creationId xmlns:p14="http://schemas.microsoft.com/office/powerpoint/2010/main" val="2825088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500"/>
                                        <p:tgtEl>
                                          <p:spTgt spid="40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9" name="Rectangle 5"/>
          <p:cNvSpPr>
            <a:spLocks noGrp="1" noRot="1" noChangeArrowheads="1"/>
          </p:cNvSpPr>
          <p:nvPr>
            <p:ph type="title" idx="4294967295"/>
          </p:nvPr>
        </p:nvSpPr>
        <p:spPr>
          <a:xfrm>
            <a:off x="381000" y="582613"/>
            <a:ext cx="8229600" cy="1246187"/>
          </a:xfrm>
        </p:spPr>
        <p:txBody>
          <a:bodyPr rtlCol="0">
            <a:normAutofit fontScale="90000"/>
          </a:bodyPr>
          <a:lstStyle/>
          <a:p>
            <a:pPr marL="484632" algn="l" eaLnBrk="1" fontAlgn="auto" hangingPunct="1">
              <a:spcAft>
                <a:spcPts val="0"/>
              </a:spcAft>
              <a:defRPr/>
            </a:pPr>
            <a:r>
              <a:rPr lang="en-US" sz="4400" dirty="0">
                <a:effectLst>
                  <a:outerShdw blurRad="38100" dist="38100" dir="2700000" algn="tl">
                    <a:srgbClr val="000000">
                      <a:alpha val="43137"/>
                    </a:srgbClr>
                  </a:outerShdw>
                </a:effectLst>
                <a:latin typeface="Bookman Old Style" pitchFamily="18" charset="0"/>
              </a:rPr>
              <a:t>Best Practice</a:t>
            </a:r>
            <a:br>
              <a:rPr lang="en-US" dirty="0">
                <a:effectLst>
                  <a:outerShdw blurRad="38100" dist="38100" dir="2700000" algn="tl">
                    <a:srgbClr val="000000">
                      <a:alpha val="43137"/>
                    </a:srgbClr>
                  </a:outerShdw>
                </a:effectLst>
                <a:latin typeface="Bookman Old Style" pitchFamily="18" charset="0"/>
              </a:rPr>
            </a:br>
            <a:endParaRPr lang="en-US" sz="4000" dirty="0">
              <a:effectLst>
                <a:outerShdw blurRad="38100" dist="38100" dir="2700000" algn="tl">
                  <a:srgbClr val="000000">
                    <a:alpha val="43137"/>
                  </a:srgbClr>
                </a:outerShdw>
              </a:effectLst>
              <a:latin typeface="Bookman Old Style" pitchFamily="18" charset="0"/>
            </a:endParaRPr>
          </a:p>
        </p:txBody>
      </p:sp>
      <p:sp>
        <p:nvSpPr>
          <p:cNvPr id="4099" name="Rectangle 3"/>
          <p:cNvSpPr>
            <a:spLocks noGrp="1" noChangeArrowheads="1"/>
          </p:cNvSpPr>
          <p:nvPr>
            <p:ph idx="4294967295"/>
          </p:nvPr>
        </p:nvSpPr>
        <p:spPr>
          <a:xfrm>
            <a:off x="457200" y="1524000"/>
            <a:ext cx="8305800" cy="4876800"/>
          </a:xfrm>
        </p:spPr>
        <p:txBody>
          <a:bodyPr>
            <a:normAutofit fontScale="92500" lnSpcReduction="20000"/>
          </a:bodyPr>
          <a:lstStyle/>
          <a:p>
            <a:pPr marL="68580" indent="0">
              <a:buNone/>
            </a:pPr>
            <a:r>
              <a:rPr lang="en-US" sz="2800" dirty="0">
                <a:solidFill>
                  <a:srgbClr val="0066FF"/>
                </a:solidFill>
                <a:latin typeface="Bookman Old Style" panose="02050604050505020204" pitchFamily="18" charset="0"/>
              </a:rPr>
              <a:t>Best practices are a set of guidelines, ethics or ideas that represent the most efficient course of action in an organization</a:t>
            </a:r>
          </a:p>
          <a:p>
            <a:r>
              <a:rPr lang="en-US" sz="2800" dirty="0">
                <a:solidFill>
                  <a:srgbClr val="0066FF"/>
                </a:solidFill>
                <a:latin typeface="Bookman Old Style" panose="02050604050505020204" pitchFamily="18" charset="0"/>
              </a:rPr>
              <a:t>Familiarize with the Financial Statements</a:t>
            </a:r>
          </a:p>
          <a:p>
            <a:pPr lvl="1">
              <a:buFont typeface="Wingdings" panose="05000000000000000000" pitchFamily="2" charset="2"/>
              <a:buChar char="Ø"/>
            </a:pPr>
            <a:r>
              <a:rPr lang="en-US" sz="2800" dirty="0">
                <a:solidFill>
                  <a:srgbClr val="0066FF"/>
                </a:solidFill>
                <a:latin typeface="Bookman Old Style" panose="02050604050505020204" pitchFamily="18" charset="0"/>
              </a:rPr>
              <a:t>Balance Sheet, Income Statement, and Cash Flow Statement</a:t>
            </a:r>
          </a:p>
          <a:p>
            <a:r>
              <a:rPr lang="en-US" sz="2800" dirty="0">
                <a:solidFill>
                  <a:srgbClr val="0066FF"/>
                </a:solidFill>
                <a:latin typeface="Bookman Old Style" panose="02050604050505020204" pitchFamily="18" charset="0"/>
              </a:rPr>
              <a:t>Cash is key to effectively managing an organization</a:t>
            </a:r>
          </a:p>
          <a:p>
            <a:pPr lvl="1">
              <a:buFont typeface="Wingdings" panose="05000000000000000000" pitchFamily="2" charset="2"/>
              <a:buChar char="Ø"/>
            </a:pPr>
            <a:r>
              <a:rPr lang="en-US" sz="2800" dirty="0">
                <a:solidFill>
                  <a:srgbClr val="0066FF"/>
                </a:solidFill>
                <a:latin typeface="Bookman Old Style" panose="02050604050505020204" pitchFamily="18" charset="0"/>
              </a:rPr>
              <a:t>perform a daily &amp; monthly reconciliation </a:t>
            </a:r>
          </a:p>
          <a:p>
            <a:pPr lvl="1">
              <a:buFont typeface="Wingdings" panose="05000000000000000000" pitchFamily="2" charset="2"/>
              <a:buChar char="Ø"/>
            </a:pPr>
            <a:r>
              <a:rPr lang="en-US" sz="2800" dirty="0">
                <a:solidFill>
                  <a:srgbClr val="0066FF"/>
                </a:solidFill>
                <a:latin typeface="Bookman Old Style" panose="02050604050505020204" pitchFamily="18" charset="0"/>
              </a:rPr>
              <a:t>use online banking </a:t>
            </a:r>
          </a:p>
          <a:p>
            <a:pPr lvl="1">
              <a:buFont typeface="Wingdings" panose="05000000000000000000" pitchFamily="2" charset="2"/>
              <a:buChar char="Ø"/>
            </a:pPr>
            <a:r>
              <a:rPr lang="en-US" sz="2800" dirty="0">
                <a:solidFill>
                  <a:srgbClr val="0066FF"/>
                </a:solidFill>
                <a:latin typeface="Bookman Old Style" panose="02050604050505020204" pitchFamily="18" charset="0"/>
              </a:rPr>
              <a:t>book adjustments </a:t>
            </a:r>
          </a:p>
          <a:p>
            <a:pPr lvl="1">
              <a:buFont typeface="Wingdings" panose="05000000000000000000" pitchFamily="2" charset="2"/>
              <a:buChar char="Ø"/>
            </a:pPr>
            <a:r>
              <a:rPr lang="en-US" sz="2800" dirty="0">
                <a:solidFill>
                  <a:srgbClr val="0066FF"/>
                </a:solidFill>
                <a:latin typeface="Bookman Old Style" panose="02050604050505020204" pitchFamily="18" charset="0"/>
              </a:rPr>
              <a:t>conduct deposits and transfers daily</a:t>
            </a:r>
          </a:p>
          <a:p>
            <a:pPr eaLnBrk="1" hangingPunct="1"/>
            <a:endParaRPr lang="en-US" sz="3100" dirty="0">
              <a:solidFill>
                <a:srgbClr val="0066FF"/>
              </a:solidFill>
              <a:latin typeface="Bookman Old Style" panose="02050604050505020204" pitchFamily="18" charset="0"/>
            </a:endParaRPr>
          </a:p>
          <a:p>
            <a:pPr eaLnBrk="1" hangingPunct="1"/>
            <a:endParaRPr lang="en-US" sz="2600" dirty="0">
              <a:solidFill>
                <a:srgbClr val="0066FF"/>
              </a:solidFill>
              <a:latin typeface="Bookman Old Style" panose="02050604050505020204" pitchFamily="18" charset="0"/>
            </a:endParaRPr>
          </a:p>
        </p:txBody>
      </p:sp>
      <p:sp>
        <p:nvSpPr>
          <p:cNvPr id="4100" name="Text Box 4"/>
          <p:cNvSpPr txBox="1">
            <a:spLocks noChangeArrowheads="1"/>
          </p:cNvSpPr>
          <p:nvPr/>
        </p:nvSpPr>
        <p:spPr bwMode="auto">
          <a:xfrm>
            <a:off x="2955925" y="71755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endParaRPr lang="en-US" dirty="0">
              <a:latin typeface="Verdana" pitchFamily="34" charset="0"/>
            </a:endParaRPr>
          </a:p>
        </p:txBody>
      </p:sp>
      <p:pic>
        <p:nvPicPr>
          <p:cNvPr id="2" name="Picture 1"/>
          <p:cNvPicPr>
            <a:picLocks noChangeAspect="1"/>
          </p:cNvPicPr>
          <p:nvPr/>
        </p:nvPicPr>
        <p:blipFill>
          <a:blip r:embed="rId3"/>
          <a:stretch>
            <a:fillRect/>
          </a:stretch>
        </p:blipFill>
        <p:spPr>
          <a:xfrm>
            <a:off x="5205775" y="-1066800"/>
            <a:ext cx="2414225" cy="1621677"/>
          </a:xfrm>
          <a:prstGeom prst="rect">
            <a:avLst/>
          </a:prstGeom>
        </p:spPr>
      </p:pic>
    </p:spTree>
    <p:extLst>
      <p:ext uri="{BB962C8B-B14F-4D97-AF65-F5344CB8AC3E}">
        <p14:creationId xmlns:p14="http://schemas.microsoft.com/office/powerpoint/2010/main" val="2880420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5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fade">
                                      <p:cBhvr>
                                        <p:cTn id="12" dur="500"/>
                                        <p:tgtEl>
                                          <p:spTgt spid="40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fade">
                                      <p:cBhvr>
                                        <p:cTn id="17" dur="500"/>
                                        <p:tgtEl>
                                          <p:spTgt spid="40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099">
                                            <p:txEl>
                                              <p:pRg st="3" end="3"/>
                                            </p:txEl>
                                          </p:spTgt>
                                        </p:tgtEl>
                                        <p:attrNameLst>
                                          <p:attrName>style.visibility</p:attrName>
                                        </p:attrNameLst>
                                      </p:cBhvr>
                                      <p:to>
                                        <p:strVal val="visible"/>
                                      </p:to>
                                    </p:set>
                                    <p:animEffect transition="in" filter="fade">
                                      <p:cBhvr>
                                        <p:cTn id="22" dur="500"/>
                                        <p:tgtEl>
                                          <p:spTgt spid="40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animEffect transition="in" filter="fade">
                                      <p:cBhvr>
                                        <p:cTn id="27" dur="500"/>
                                        <p:tgtEl>
                                          <p:spTgt spid="409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099">
                                            <p:txEl>
                                              <p:pRg st="5" end="5"/>
                                            </p:txEl>
                                          </p:spTgt>
                                        </p:tgtEl>
                                        <p:attrNameLst>
                                          <p:attrName>style.visibility</p:attrName>
                                        </p:attrNameLst>
                                      </p:cBhvr>
                                      <p:to>
                                        <p:strVal val="visible"/>
                                      </p:to>
                                    </p:set>
                                    <p:animEffect transition="in" filter="fade">
                                      <p:cBhvr>
                                        <p:cTn id="32" dur="500"/>
                                        <p:tgtEl>
                                          <p:spTgt spid="409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099">
                                            <p:txEl>
                                              <p:pRg st="6" end="6"/>
                                            </p:txEl>
                                          </p:spTgt>
                                        </p:tgtEl>
                                        <p:attrNameLst>
                                          <p:attrName>style.visibility</p:attrName>
                                        </p:attrNameLst>
                                      </p:cBhvr>
                                      <p:to>
                                        <p:strVal val="visible"/>
                                      </p:to>
                                    </p:set>
                                    <p:animEffect transition="in" filter="fade">
                                      <p:cBhvr>
                                        <p:cTn id="37" dur="500"/>
                                        <p:tgtEl>
                                          <p:spTgt spid="409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099">
                                            <p:txEl>
                                              <p:pRg st="7" end="7"/>
                                            </p:txEl>
                                          </p:spTgt>
                                        </p:tgtEl>
                                        <p:attrNameLst>
                                          <p:attrName>style.visibility</p:attrName>
                                        </p:attrNameLst>
                                      </p:cBhvr>
                                      <p:to>
                                        <p:strVal val="visible"/>
                                      </p:to>
                                    </p:set>
                                    <p:animEffect transition="in" filter="fade">
                                      <p:cBhvr>
                                        <p:cTn id="42" dur="500"/>
                                        <p:tgtEl>
                                          <p:spTgt spid="409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9" name="Rectangle 5"/>
          <p:cNvSpPr>
            <a:spLocks noGrp="1" noRot="1" noChangeArrowheads="1"/>
          </p:cNvSpPr>
          <p:nvPr>
            <p:ph type="title" idx="4294967295"/>
          </p:nvPr>
        </p:nvSpPr>
        <p:spPr>
          <a:xfrm>
            <a:off x="381000" y="582613"/>
            <a:ext cx="8229600" cy="1246187"/>
          </a:xfrm>
        </p:spPr>
        <p:txBody>
          <a:bodyPr rtlCol="0">
            <a:normAutofit fontScale="90000"/>
          </a:bodyPr>
          <a:lstStyle/>
          <a:p>
            <a:pPr marL="484632" algn="l" eaLnBrk="1" fontAlgn="auto" hangingPunct="1">
              <a:spcAft>
                <a:spcPts val="0"/>
              </a:spcAft>
              <a:defRPr/>
            </a:pPr>
            <a:r>
              <a:rPr lang="en-US" sz="4400" dirty="0">
                <a:effectLst>
                  <a:outerShdw blurRad="38100" dist="38100" dir="2700000" algn="tl">
                    <a:srgbClr val="000000">
                      <a:alpha val="43137"/>
                    </a:srgbClr>
                  </a:outerShdw>
                </a:effectLst>
                <a:latin typeface="Bookman Old Style" pitchFamily="18" charset="0"/>
              </a:rPr>
              <a:t>Best Practice</a:t>
            </a:r>
            <a:br>
              <a:rPr lang="en-US" dirty="0">
                <a:effectLst>
                  <a:outerShdw blurRad="38100" dist="38100" dir="2700000" algn="tl">
                    <a:srgbClr val="000000">
                      <a:alpha val="43137"/>
                    </a:srgbClr>
                  </a:outerShdw>
                </a:effectLst>
                <a:latin typeface="Bookman Old Style" pitchFamily="18" charset="0"/>
              </a:rPr>
            </a:br>
            <a:endParaRPr lang="en-US" sz="4000" dirty="0">
              <a:effectLst>
                <a:outerShdw blurRad="38100" dist="38100" dir="2700000" algn="tl">
                  <a:srgbClr val="000000">
                    <a:alpha val="43137"/>
                  </a:srgbClr>
                </a:outerShdw>
              </a:effectLst>
              <a:latin typeface="Bookman Old Style" pitchFamily="18" charset="0"/>
            </a:endParaRPr>
          </a:p>
        </p:txBody>
      </p:sp>
      <p:sp>
        <p:nvSpPr>
          <p:cNvPr id="4099" name="Rectangle 3"/>
          <p:cNvSpPr>
            <a:spLocks noGrp="1" noChangeArrowheads="1"/>
          </p:cNvSpPr>
          <p:nvPr>
            <p:ph idx="4294967295"/>
          </p:nvPr>
        </p:nvSpPr>
        <p:spPr>
          <a:xfrm>
            <a:off x="457200" y="1524000"/>
            <a:ext cx="8305800" cy="4876800"/>
          </a:xfrm>
        </p:spPr>
        <p:txBody>
          <a:bodyPr>
            <a:normAutofit/>
          </a:bodyPr>
          <a:lstStyle/>
          <a:p>
            <a:r>
              <a:rPr lang="en-US" sz="2600" dirty="0">
                <a:solidFill>
                  <a:srgbClr val="0066FF"/>
                </a:solidFill>
                <a:latin typeface="Bookman Old Style" panose="02050604050505020204" pitchFamily="18" charset="0"/>
              </a:rPr>
              <a:t>Accounts Receivable</a:t>
            </a:r>
          </a:p>
          <a:p>
            <a:pPr lvl="1">
              <a:buFont typeface="Wingdings" panose="05000000000000000000" pitchFamily="2" charset="2"/>
              <a:buChar char="Ø"/>
            </a:pPr>
            <a:r>
              <a:rPr lang="en-US" sz="2600" dirty="0">
                <a:solidFill>
                  <a:srgbClr val="0066FF"/>
                </a:solidFill>
                <a:latin typeface="Bookman Old Style" panose="02050604050505020204" pitchFamily="18" charset="0"/>
              </a:rPr>
              <a:t>monitor accounts receivable</a:t>
            </a:r>
          </a:p>
          <a:p>
            <a:pPr lvl="1">
              <a:buFont typeface="Wingdings" panose="05000000000000000000" pitchFamily="2" charset="2"/>
              <a:buChar char="Ø"/>
            </a:pPr>
            <a:r>
              <a:rPr lang="en-US" sz="2600" dirty="0">
                <a:solidFill>
                  <a:srgbClr val="0066FF"/>
                </a:solidFill>
                <a:latin typeface="Bookman Old Style" panose="02050604050505020204" pitchFamily="18" charset="0"/>
              </a:rPr>
              <a:t>learn the account receivable aging report</a:t>
            </a:r>
          </a:p>
          <a:p>
            <a:pPr lvl="1">
              <a:buFont typeface="Wingdings" panose="05000000000000000000" pitchFamily="2" charset="2"/>
              <a:buChar char="Ø"/>
            </a:pPr>
            <a:r>
              <a:rPr lang="en-US" sz="2600" dirty="0">
                <a:solidFill>
                  <a:srgbClr val="0066FF"/>
                </a:solidFill>
                <a:latin typeface="Bookman Old Style" panose="02050604050505020204" pitchFamily="18" charset="0"/>
              </a:rPr>
              <a:t>identify areas for improvement</a:t>
            </a:r>
          </a:p>
          <a:p>
            <a:pPr lvl="1">
              <a:buFont typeface="Wingdings" panose="05000000000000000000" pitchFamily="2" charset="2"/>
              <a:buChar char="Ø"/>
            </a:pPr>
            <a:r>
              <a:rPr lang="en-US" sz="2600" dirty="0">
                <a:solidFill>
                  <a:srgbClr val="0066FF"/>
                </a:solidFill>
                <a:latin typeface="Bookman Old Style" panose="02050604050505020204" pitchFamily="18" charset="0"/>
              </a:rPr>
              <a:t>adhere to a collections policy</a:t>
            </a:r>
          </a:p>
        </p:txBody>
      </p:sp>
      <p:sp>
        <p:nvSpPr>
          <p:cNvPr id="4100" name="Text Box 4"/>
          <p:cNvSpPr txBox="1">
            <a:spLocks noChangeArrowheads="1"/>
          </p:cNvSpPr>
          <p:nvPr/>
        </p:nvSpPr>
        <p:spPr bwMode="auto">
          <a:xfrm>
            <a:off x="2955925" y="71755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endParaRPr lang="en-US" dirty="0">
              <a:latin typeface="Verdana" pitchFamily="34" charset="0"/>
            </a:endParaRPr>
          </a:p>
        </p:txBody>
      </p:sp>
      <p:pic>
        <p:nvPicPr>
          <p:cNvPr id="2" name="Picture 1"/>
          <p:cNvPicPr>
            <a:picLocks noChangeAspect="1"/>
          </p:cNvPicPr>
          <p:nvPr/>
        </p:nvPicPr>
        <p:blipFill>
          <a:blip r:embed="rId3"/>
          <a:stretch>
            <a:fillRect/>
          </a:stretch>
        </p:blipFill>
        <p:spPr>
          <a:xfrm>
            <a:off x="5205775" y="-1066800"/>
            <a:ext cx="2414225" cy="1621677"/>
          </a:xfrm>
          <a:prstGeom prst="rect">
            <a:avLst/>
          </a:prstGeom>
        </p:spPr>
      </p:pic>
    </p:spTree>
    <p:extLst>
      <p:ext uri="{BB962C8B-B14F-4D97-AF65-F5344CB8AC3E}">
        <p14:creationId xmlns:p14="http://schemas.microsoft.com/office/powerpoint/2010/main" val="397782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5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fade">
                                      <p:cBhvr>
                                        <p:cTn id="12" dur="500"/>
                                        <p:tgtEl>
                                          <p:spTgt spid="40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fade">
                                      <p:cBhvr>
                                        <p:cTn id="17" dur="500"/>
                                        <p:tgtEl>
                                          <p:spTgt spid="40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099">
                                            <p:txEl>
                                              <p:pRg st="3" end="3"/>
                                            </p:txEl>
                                          </p:spTgt>
                                        </p:tgtEl>
                                        <p:attrNameLst>
                                          <p:attrName>style.visibility</p:attrName>
                                        </p:attrNameLst>
                                      </p:cBhvr>
                                      <p:to>
                                        <p:strVal val="visible"/>
                                      </p:to>
                                    </p:set>
                                    <p:animEffect transition="in" filter="fade">
                                      <p:cBhvr>
                                        <p:cTn id="22" dur="500"/>
                                        <p:tgtEl>
                                          <p:spTgt spid="40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animEffect transition="in" filter="fade">
                                      <p:cBhvr>
                                        <p:cTn id="27" dur="500"/>
                                        <p:tgtEl>
                                          <p:spTgt spid="40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Constituency 2013">
      <a:dk1>
        <a:srgbClr val="0070C0"/>
      </a:dk1>
      <a:lt1>
        <a:srgbClr val="FFFFFF"/>
      </a:lt1>
      <a:dk2>
        <a:srgbClr val="130C66"/>
      </a:dk2>
      <a:lt2>
        <a:srgbClr val="98B7F6"/>
      </a:lt2>
      <a:accent1>
        <a:srgbClr val="407F3D"/>
      </a:accent1>
      <a:accent2>
        <a:srgbClr val="407F3D"/>
      </a:accent2>
      <a:accent3>
        <a:srgbClr val="FFCE2D"/>
      </a:accent3>
      <a:accent4>
        <a:srgbClr val="FFA600"/>
      </a:accent4>
      <a:accent5>
        <a:srgbClr val="ED5E00"/>
      </a:accent5>
      <a:accent6>
        <a:srgbClr val="C62D03"/>
      </a:accent6>
      <a:hlink>
        <a:srgbClr val="408080"/>
      </a:hlink>
      <a:folHlink>
        <a:srgbClr val="5EAEAE"/>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2085</TotalTime>
  <Words>724</Words>
  <Application>Microsoft Office PowerPoint</Application>
  <PresentationFormat>On-screen Show (4:3)</PresentationFormat>
  <Paragraphs>89</Paragraphs>
  <Slides>15</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Bookman Old Style</vt:lpstr>
      <vt:lpstr>Calibri</vt:lpstr>
      <vt:lpstr>Century Gothic</vt:lpstr>
      <vt:lpstr>Verdana</vt:lpstr>
      <vt:lpstr>Wingdings</vt:lpstr>
      <vt:lpstr>Wingdings 2</vt:lpstr>
      <vt:lpstr>Austin</vt:lpstr>
      <vt:lpstr>Student Scholarships &amp; Best Practice</vt:lpstr>
      <vt:lpstr>What is Step Up for Students (SUFS)  </vt:lpstr>
      <vt:lpstr>PowerPoint Presentation</vt:lpstr>
      <vt:lpstr>Step Up For Students </vt:lpstr>
      <vt:lpstr>Family Empowerment vs SUFS </vt:lpstr>
      <vt:lpstr>Scholarship Challenges </vt:lpstr>
      <vt:lpstr>SUFS &amp; FES Allocation </vt:lpstr>
      <vt:lpstr>Best Practice </vt:lpstr>
      <vt:lpstr>Best Practice </vt:lpstr>
      <vt:lpstr>Best Practice </vt:lpstr>
      <vt:lpstr>Best Practice </vt:lpstr>
      <vt:lpstr>Best Practice </vt:lpstr>
      <vt:lpstr>Best Practice </vt:lpstr>
      <vt:lpstr>Best Practice </vt:lpstr>
      <vt:lpstr>Best Practice </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chana.waters</dc:creator>
  <cp:lastModifiedBy>Linette Colon</cp:lastModifiedBy>
  <cp:revision>202</cp:revision>
  <cp:lastPrinted>2013-04-15T14:03:49Z</cp:lastPrinted>
  <dcterms:created xsi:type="dcterms:W3CDTF">2013-04-15T12:09:15Z</dcterms:created>
  <dcterms:modified xsi:type="dcterms:W3CDTF">2020-02-02T12:38:06Z</dcterms:modified>
</cp:coreProperties>
</file>