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sldIdLst>
    <p:sldId id="256" r:id="rId5"/>
    <p:sldId id="270" r:id="rId6"/>
    <p:sldId id="271" r:id="rId7"/>
    <p:sldId id="272" r:id="rId8"/>
    <p:sldId id="273" r:id="rId9"/>
    <p:sldId id="263" r:id="rId10"/>
    <p:sldId id="275" r:id="rId11"/>
    <p:sldId id="277" r:id="rId12"/>
    <p:sldId id="278" r:id="rId13"/>
    <p:sldId id="265" r:id="rId14"/>
    <p:sldId id="259" r:id="rId15"/>
    <p:sldId id="260" r:id="rId16"/>
    <p:sldId id="261" r:id="rId17"/>
    <p:sldId id="266" r:id="rId18"/>
    <p:sldId id="267" r:id="rId19"/>
    <p:sldId id="268" r:id="rId20"/>
    <p:sldId id="274" r:id="rId21"/>
    <p:sldId id="257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C85891-3960-4C2A-B8B5-E4E69D3F24E1}">
          <p14:sldIdLst>
            <p14:sldId id="256"/>
            <p14:sldId id="270"/>
            <p14:sldId id="271"/>
            <p14:sldId id="272"/>
            <p14:sldId id="273"/>
            <p14:sldId id="263"/>
            <p14:sldId id="275"/>
            <p14:sldId id="277"/>
            <p14:sldId id="278"/>
            <p14:sldId id="265"/>
            <p14:sldId id="259"/>
            <p14:sldId id="260"/>
            <p14:sldId id="261"/>
            <p14:sldId id="266"/>
            <p14:sldId id="267"/>
            <p14:sldId id="268"/>
            <p14:sldId id="274"/>
          </p14:sldIdLst>
        </p14:section>
        <p14:section name="EMPLOYMENT COST CALCULATOR" id="{1543AF85-9160-4619-A584-2419CBA1A561}">
          <p14:sldIdLst>
            <p14:sldId id="257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e Carrazana" initials="GC" lastIdx="1" clrIdx="0">
    <p:extLst>
      <p:ext uri="{19B8F6BF-5375-455C-9EA6-DF929625EA0E}">
        <p15:presenceInfo xmlns:p15="http://schemas.microsoft.com/office/powerpoint/2012/main" userId="George Carraz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DFB6F4-EDF5-4374-9948-7D2BE3AC4F80}" v="1874" dt="2020-02-02T12:32:42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1775567527744E-2"/>
          <c:y val="4.4086961556276047E-2"/>
          <c:w val="0.88985241976331908"/>
          <c:h val="0.86301682877875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12700" dist="139700" dir="19800000" algn="ctr" rotWithShape="0">
                <a:srgbClr val="000000">
                  <a:alpha val="59000"/>
                </a:srgbClr>
              </a:outerShdw>
            </a:effectLst>
            <a:scene3d>
              <a:camera prst="orthographicFront"/>
              <a:lightRig rig="threePt" dir="t">
                <a:rot lat="0" lon="0" rev="7200000"/>
              </a:lightRig>
            </a:scene3d>
            <a:sp3d prstMaterial="matte">
              <a:bevelT w="196850" h="127000" prst="softRound"/>
              <a:bevelB w="165100" h="1460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effectLst>
                <a:outerShdw blurRad="12700" dist="139700" dir="19800000" algn="ctr" rotWithShape="0">
                  <a:srgbClr val="000000">
                    <a:alpha val="59000"/>
                  </a:srgbClr>
                </a:outerShdw>
              </a:effectLst>
              <a:scene3d>
                <a:camera prst="orthographicFront"/>
                <a:lightRig rig="threePt" dir="t">
                  <a:rot lat="0" lon="0" rev="7200000"/>
                </a:lightRig>
              </a:scene3d>
              <a:sp3d prstMaterial="matte">
                <a:bevelT w="196850" h="127000" prst="softRound"/>
                <a:bevelB w="165100" h="146050"/>
              </a:sp3d>
            </c:spPr>
            <c:extLst>
              <c:ext xmlns:c16="http://schemas.microsoft.com/office/drawing/2014/chart" uri="{C3380CC4-5D6E-409C-BE32-E72D297353CC}">
                <c16:uniqueId val="{00000001-5FDD-4B4F-A8D7-7093F9109642}"/>
              </c:ext>
            </c:extLst>
          </c:dPt>
          <c:dPt>
            <c:idx val="1"/>
            <c:invertIfNegative val="0"/>
            <c:bubble3D val="0"/>
            <c:spPr>
              <a:solidFill>
                <a:srgbClr val="FF66CC"/>
              </a:solidFill>
              <a:effectLst>
                <a:outerShdw blurRad="12700" dist="139700" dir="19800000" algn="ctr" rotWithShape="0">
                  <a:srgbClr val="000000">
                    <a:alpha val="59000"/>
                  </a:srgbClr>
                </a:outerShdw>
              </a:effectLst>
              <a:scene3d>
                <a:camera prst="orthographicFront"/>
                <a:lightRig rig="threePt" dir="t">
                  <a:rot lat="0" lon="0" rev="7200000"/>
                </a:lightRig>
              </a:scene3d>
              <a:sp3d prstMaterial="matte">
                <a:bevelT w="196850" h="127000" prst="softRound"/>
                <a:bevelB w="165100" h="146050"/>
              </a:sp3d>
            </c:spPr>
            <c:extLst>
              <c:ext xmlns:c16="http://schemas.microsoft.com/office/drawing/2014/chart" uri="{C3380CC4-5D6E-409C-BE32-E72D297353CC}">
                <c16:uniqueId val="{00000003-5FDD-4B4F-A8D7-7093F910964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FF"/>
              </a:solidFill>
              <a:effectLst>
                <a:outerShdw blurRad="12700" dist="139700" dir="19800000" algn="ctr" rotWithShape="0">
                  <a:srgbClr val="000000">
                    <a:alpha val="59000"/>
                  </a:srgbClr>
                </a:outerShdw>
              </a:effectLst>
              <a:scene3d>
                <a:camera prst="orthographicFront"/>
                <a:lightRig rig="threePt" dir="t">
                  <a:rot lat="0" lon="0" rev="7200000"/>
                </a:lightRig>
              </a:scene3d>
              <a:sp3d prstMaterial="matte">
                <a:bevelT w="196850" h="127000" prst="softRound"/>
                <a:bevelB w="165100" h="146050"/>
              </a:sp3d>
            </c:spPr>
            <c:extLst>
              <c:ext xmlns:c16="http://schemas.microsoft.com/office/drawing/2014/chart" uri="{C3380CC4-5D6E-409C-BE32-E72D297353CC}">
                <c16:uniqueId val="{00000005-5FDD-4B4F-A8D7-7093F9109642}"/>
              </c:ext>
            </c:extLst>
          </c:dPt>
          <c:dPt>
            <c:idx val="3"/>
            <c:invertIfNegative val="0"/>
            <c:bubble3D val="0"/>
            <c:spPr>
              <a:solidFill>
                <a:srgbClr val="0033CC"/>
              </a:solidFill>
              <a:effectLst>
                <a:outerShdw blurRad="12700" dist="139700" dir="19800000" algn="ctr" rotWithShape="0">
                  <a:srgbClr val="000000">
                    <a:alpha val="59000"/>
                  </a:srgbClr>
                </a:outerShdw>
              </a:effectLst>
              <a:scene3d>
                <a:camera prst="orthographicFront"/>
                <a:lightRig rig="threePt" dir="t">
                  <a:rot lat="0" lon="0" rev="7200000"/>
                </a:lightRig>
              </a:scene3d>
              <a:sp3d prstMaterial="matte">
                <a:bevelT w="196850" h="127000" prst="softRound"/>
                <a:bevelB w="165100" h="146050"/>
              </a:sp3d>
            </c:spPr>
            <c:extLst>
              <c:ext xmlns:c16="http://schemas.microsoft.com/office/drawing/2014/chart" uri="{C3380CC4-5D6E-409C-BE32-E72D297353CC}">
                <c16:uniqueId val="{00000007-5FDD-4B4F-A8D7-7093F9109642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effectLst>
                <a:outerShdw blurRad="12700" dist="139700" dir="19800000" algn="ctr" rotWithShape="0">
                  <a:srgbClr val="000000">
                    <a:alpha val="59000"/>
                  </a:srgbClr>
                </a:outerShdw>
              </a:effectLst>
              <a:scene3d>
                <a:camera prst="orthographicFront"/>
                <a:lightRig rig="threePt" dir="t">
                  <a:rot lat="0" lon="0" rev="7200000"/>
                </a:lightRig>
              </a:scene3d>
              <a:sp3d prstMaterial="matte">
                <a:bevelT w="196850" h="127000" prst="softRound"/>
                <a:bevelB w="165100" h="146050"/>
              </a:sp3d>
            </c:spPr>
            <c:extLst>
              <c:ext xmlns:c16="http://schemas.microsoft.com/office/drawing/2014/chart" uri="{C3380CC4-5D6E-409C-BE32-E72D297353CC}">
                <c16:uniqueId val="{00000009-5FDD-4B4F-A8D7-7093F91096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15/16</c:v>
                </c:pt>
                <c:pt idx="1">
                  <c:v>16/17</c:v>
                </c:pt>
                <c:pt idx="2">
                  <c:v>17/18</c:v>
                </c:pt>
                <c:pt idx="3">
                  <c:v>18/19</c:v>
                </c:pt>
                <c:pt idx="4">
                  <c:v>19/20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3658</c:v>
                </c:pt>
                <c:pt idx="1">
                  <c:v>3936</c:v>
                </c:pt>
                <c:pt idx="2">
                  <c:v>3832</c:v>
                </c:pt>
                <c:pt idx="3">
                  <c:v>3747</c:v>
                </c:pt>
                <c:pt idx="4">
                  <c:v>3786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FDD-4B4F-A8D7-7093F9109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193261056"/>
        <c:axId val="132708544"/>
      </c:barChart>
      <c:catAx>
        <c:axId val="193261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32708544"/>
        <c:crosses val="autoZero"/>
        <c:auto val="1"/>
        <c:lblAlgn val="ctr"/>
        <c:lblOffset val="100"/>
        <c:noMultiLvlLbl val="0"/>
      </c:catAx>
      <c:valAx>
        <c:axId val="13270854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93261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2018-19</c:v>
                </c:pt>
              </c:strCache>
            </c:strRef>
          </c:tx>
          <c:spPr>
            <a:effectLst>
              <a:outerShdw blurRad="50800" dist="38100" dir="18900000" algn="bl" rotWithShape="0">
                <a:prstClr val="black">
                  <a:alpha val="40000"/>
                </a:prstClr>
              </a:outerShdw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1-4C97-4BE6-9563-3012851C8D34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3-4C97-4BE6-9563-3012851C8D34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5-4C97-4BE6-9563-3012851C8D3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7-4C97-4BE6-9563-3012851C8D34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9-4C97-4BE6-9563-3012851C8D34}"/>
              </c:ext>
            </c:extLst>
          </c:dPt>
          <c:dPt>
            <c:idx val="5"/>
            <c:invertIfNegative val="0"/>
            <c:bubble3D val="0"/>
            <c:spPr>
              <a:solidFill>
                <a:srgbClr val="FF00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B-4C97-4BE6-9563-3012851C8D3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D-4C97-4BE6-9563-3012851C8D34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F-4C97-4BE6-9563-3012851C8D34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>
                  <a:lumMod val="9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1-4C97-4BE6-9563-3012851C8D3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3-4C97-4BE6-9563-3012851C8D3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5-4C97-4BE6-9563-3012851C8D34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7-4C97-4BE6-9563-3012851C8D34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9-4C97-4BE6-9563-3012851C8D34}"/>
              </c:ext>
            </c:extLst>
          </c:dPt>
          <c:dLbls>
            <c:dLbl>
              <c:idx val="1"/>
              <c:layout>
                <c:manualLayout>
                  <c:x val="-2.9914529914529926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97-4BE6-9563-3012851C8D34}"/>
                </c:ext>
              </c:extLst>
            </c:dLbl>
            <c:dLbl>
              <c:idx val="13"/>
              <c:layout>
                <c:manualLayout>
                  <c:x val="-8.547008547008652E-3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C97-4BE6-9563-3012851C8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PreK</c:v>
                </c:pt>
                <c:pt idx="1">
                  <c:v>K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176</c:v>
                </c:pt>
                <c:pt idx="1">
                  <c:v>292</c:v>
                </c:pt>
                <c:pt idx="2">
                  <c:v>327</c:v>
                </c:pt>
                <c:pt idx="3">
                  <c:v>311</c:v>
                </c:pt>
                <c:pt idx="4">
                  <c:v>319</c:v>
                </c:pt>
                <c:pt idx="5">
                  <c:v>326</c:v>
                </c:pt>
                <c:pt idx="6">
                  <c:v>312</c:v>
                </c:pt>
                <c:pt idx="7">
                  <c:v>353</c:v>
                </c:pt>
                <c:pt idx="8">
                  <c:v>330</c:v>
                </c:pt>
                <c:pt idx="9">
                  <c:v>301</c:v>
                </c:pt>
                <c:pt idx="10">
                  <c:v>186</c:v>
                </c:pt>
                <c:pt idx="11">
                  <c:v>179</c:v>
                </c:pt>
                <c:pt idx="12">
                  <c:v>176</c:v>
                </c:pt>
                <c:pt idx="13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C97-4BE6-9563-3012851C8D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2019-20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effectLst>
              <a:outerShdw blurRad="50800" dist="50800" dir="5400000" sx="12000" sy="12000" algn="ctr" rotWithShape="0">
                <a:srgbClr val="000000">
                  <a:alpha val="43137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1.282051282051282E-2"/>
                  <c:y val="2.3148148148148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C97-4BE6-9563-3012851C8D34}"/>
                </c:ext>
              </c:extLst>
            </c:dLbl>
            <c:dLbl>
              <c:idx val="2"/>
              <c:layout>
                <c:manualLayout>
                  <c:x val="7.1225071225071226E-3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C97-4BE6-9563-3012851C8D34}"/>
                </c:ext>
              </c:extLst>
            </c:dLbl>
            <c:dLbl>
              <c:idx val="4"/>
              <c:layout>
                <c:manualLayout>
                  <c:x val="5.6980056980056983E-3"/>
                  <c:y val="-1.6203703703703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C97-4BE6-9563-3012851C8D34}"/>
                </c:ext>
              </c:extLst>
            </c:dLbl>
            <c:dLbl>
              <c:idx val="8"/>
              <c:layout>
                <c:manualLayout>
                  <c:x val="1.8518518518518517E-2"/>
                  <c:y val="4.62962962962960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C97-4BE6-9563-3012851C8D34}"/>
                </c:ext>
              </c:extLst>
            </c:dLbl>
            <c:dLbl>
              <c:idx val="9"/>
              <c:layout>
                <c:manualLayout>
                  <c:x val="2.9914529914529916E-2"/>
                  <c:y val="4.62962962962960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C97-4BE6-9563-3012851C8D34}"/>
                </c:ext>
              </c:extLst>
            </c:dLbl>
            <c:dLbl>
              <c:idx val="13"/>
              <c:layout>
                <c:manualLayout>
                  <c:x val="7.1225071225071226E-3"/>
                  <c:y val="-2.3148148148148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4C97-4BE6-9563-3012851C8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66CC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PreK</c:v>
                </c:pt>
                <c:pt idx="1">
                  <c:v>K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197</c:v>
                </c:pt>
                <c:pt idx="1">
                  <c:v>299</c:v>
                </c:pt>
                <c:pt idx="2">
                  <c:v>281</c:v>
                </c:pt>
                <c:pt idx="3">
                  <c:v>336</c:v>
                </c:pt>
                <c:pt idx="4">
                  <c:v>328</c:v>
                </c:pt>
                <c:pt idx="5">
                  <c:v>314</c:v>
                </c:pt>
                <c:pt idx="6">
                  <c:v>329</c:v>
                </c:pt>
                <c:pt idx="7">
                  <c:v>330</c:v>
                </c:pt>
                <c:pt idx="8">
                  <c:v>345</c:v>
                </c:pt>
                <c:pt idx="9">
                  <c:v>320</c:v>
                </c:pt>
                <c:pt idx="10">
                  <c:v>221</c:v>
                </c:pt>
                <c:pt idx="11">
                  <c:v>167</c:v>
                </c:pt>
                <c:pt idx="12">
                  <c:v>163</c:v>
                </c:pt>
                <c:pt idx="13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4C97-4BE6-9563-3012851C8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-15"/>
        <c:axId val="241202688"/>
        <c:axId val="235195776"/>
      </c:barChart>
      <c:catAx>
        <c:axId val="241202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5195776"/>
        <c:crosses val="autoZero"/>
        <c:auto val="1"/>
        <c:lblAlgn val="ctr"/>
        <c:lblOffset val="100"/>
        <c:noMultiLvlLbl val="0"/>
      </c:catAx>
      <c:valAx>
        <c:axId val="235195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1202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85554930633671"/>
          <c:y val="0.15387323943661971"/>
          <c:w val="0.88016829493535531"/>
          <c:h val="0.843549096623193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McKay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15/16</c:v>
                </c:pt>
                <c:pt idx="1">
                  <c:v>16/17</c:v>
                </c:pt>
                <c:pt idx="2">
                  <c:v>17/18</c:v>
                </c:pt>
                <c:pt idx="3">
                  <c:v>18/19</c:v>
                </c:pt>
                <c:pt idx="4">
                  <c:v>19/20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168</c:v>
                </c:pt>
                <c:pt idx="1">
                  <c:v>160</c:v>
                </c:pt>
                <c:pt idx="2">
                  <c:v>137</c:v>
                </c:pt>
                <c:pt idx="3">
                  <c:v>136</c:v>
                </c:pt>
                <c:pt idx="4">
                  <c:v>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A1-4C68-98C6-8AAC63ED43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StepUP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1,803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A1-4C68-98C6-8AAC63ED434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/>
                      <a:t>2,197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A1-4C68-98C6-8AAC63ED434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/>
                      <a:t>2,200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A1-4C68-98C6-8AAC63ED434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/>
                      <a:t>1,996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A1-4C68-98C6-8AAC63ED43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15/16</c:v>
                </c:pt>
                <c:pt idx="1">
                  <c:v>16/17</c:v>
                </c:pt>
                <c:pt idx="2">
                  <c:v>17/18</c:v>
                </c:pt>
                <c:pt idx="3">
                  <c:v>18/19</c:v>
                </c:pt>
                <c:pt idx="4">
                  <c:v>19/20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1803</c:v>
                </c:pt>
                <c:pt idx="1">
                  <c:v>2197</c:v>
                </c:pt>
                <c:pt idx="2">
                  <c:v>2200</c:v>
                </c:pt>
                <c:pt idx="3">
                  <c:v>1996</c:v>
                </c:pt>
                <c:pt idx="4">
                  <c:v>1953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A1-4C68-98C6-8AAC63ED43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Enrollment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3,442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A1-4C68-98C6-8AAC63ED434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/>
                      <a:t>3,696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A1-4C68-98C6-8AAC63ED434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/>
                      <a:t>3,626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A1-4C68-98C6-8AAC63ED434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/>
                      <a:t>3,574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A1-4C68-98C6-8AAC63ED434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3,589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A1-4C68-98C6-8AAC63ED43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15/16</c:v>
                </c:pt>
                <c:pt idx="1">
                  <c:v>16/17</c:v>
                </c:pt>
                <c:pt idx="2">
                  <c:v>17/18</c:v>
                </c:pt>
                <c:pt idx="3">
                  <c:v>18/19</c:v>
                </c:pt>
                <c:pt idx="4">
                  <c:v>19/20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3442</c:v>
                </c:pt>
                <c:pt idx="1">
                  <c:v>3696</c:v>
                </c:pt>
                <c:pt idx="2">
                  <c:v>3626</c:v>
                </c:pt>
                <c:pt idx="3">
                  <c:v>3574</c:v>
                </c:pt>
                <c:pt idx="4">
                  <c:v>3589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A1-4C68-98C6-8AAC63ED4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56992"/>
        <c:axId val="235198080"/>
      </c:barChart>
      <c:catAx>
        <c:axId val="2783569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35198080"/>
        <c:crosses val="autoZero"/>
        <c:auto val="1"/>
        <c:lblAlgn val="ctr"/>
        <c:lblOffset val="100"/>
        <c:noMultiLvlLbl val="0"/>
      </c:catAx>
      <c:valAx>
        <c:axId val="235198080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27835699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0.69643</cdr:x>
      <cdr:y>0.91549</cdr:y>
    </cdr:from>
    <cdr:to>
      <cdr:x>0.77679</cdr:x>
      <cdr:y>0.97183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43600" y="4953000"/>
          <a:ext cx="685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>
              <a:solidFill>
                <a:srgbClr val="FF66CC"/>
              </a:solidFill>
            </a:rPr>
            <a:t>57%</a:t>
          </a:r>
          <a:endParaRPr lang="en-US" sz="2400" b="1" dirty="0">
            <a:solidFill>
              <a:srgbClr val="FF66CC"/>
            </a:solidFill>
          </a:endParaRPr>
        </a:p>
      </cdr:txBody>
    </cdr:sp>
  </cdr:relSizeAnchor>
  <cdr:relSizeAnchor xmlns:cdr="http://schemas.openxmlformats.org/drawingml/2006/chartDrawing">
    <cdr:from>
      <cdr:x>0.6875</cdr:x>
      <cdr:y>0.73239</cdr:y>
    </cdr:from>
    <cdr:to>
      <cdr:x>0.76786</cdr:x>
      <cdr:y>0.80282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67400" y="3962400"/>
          <a:ext cx="685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rgbClr val="FF66CC"/>
              </a:solidFill>
            </a:rPr>
            <a:t> 64%</a:t>
          </a:r>
        </a:p>
      </cdr:txBody>
    </cdr:sp>
  </cdr:relSizeAnchor>
  <cdr:relSizeAnchor xmlns:cdr="http://schemas.openxmlformats.org/drawingml/2006/chartDrawing">
    <cdr:from>
      <cdr:x>0.6875</cdr:x>
      <cdr:y>0.56338</cdr:y>
    </cdr:from>
    <cdr:to>
      <cdr:x>0.77679</cdr:x>
      <cdr:y>0.66197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867400" y="3048000"/>
          <a:ext cx="7620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800" b="1" dirty="0">
              <a:solidFill>
                <a:srgbClr val="FF66CC"/>
              </a:solidFill>
            </a:rPr>
            <a:t>  64%</a:t>
          </a:r>
        </a:p>
      </cdr:txBody>
    </cdr:sp>
  </cdr:relSizeAnchor>
  <cdr:relSizeAnchor xmlns:cdr="http://schemas.openxmlformats.org/drawingml/2006/chartDrawing">
    <cdr:from>
      <cdr:x>0.67857</cdr:x>
      <cdr:y>0.42254</cdr:y>
    </cdr:from>
    <cdr:to>
      <cdr:x>0.77679</cdr:x>
      <cdr:y>0.50704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791200" y="2286000"/>
          <a:ext cx="838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rgbClr val="FF66CC"/>
              </a:solidFill>
            </a:rPr>
            <a:t>   60%</a:t>
          </a:r>
        </a:p>
      </cdr:txBody>
    </cdr:sp>
  </cdr:relSizeAnchor>
  <cdr:relSizeAnchor xmlns:cdr="http://schemas.openxmlformats.org/drawingml/2006/chartDrawing">
    <cdr:from>
      <cdr:x>0.69643</cdr:x>
      <cdr:y>0.23944</cdr:y>
    </cdr:from>
    <cdr:to>
      <cdr:x>0.76786</cdr:x>
      <cdr:y>0.33803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943600" y="1295400"/>
          <a:ext cx="609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0.6875</cdr:x>
      <cdr:y>0.23944</cdr:y>
    </cdr:from>
    <cdr:to>
      <cdr:x>0.76786</cdr:x>
      <cdr:y>0.30986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867400" y="1295400"/>
          <a:ext cx="685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rgbClr val="FF66CC"/>
              </a:solidFill>
            </a:rPr>
            <a:t> 57%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4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0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5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2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1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2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0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6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1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4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227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0BF4-94D4-47E6-A4E2-2578FD5757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School Treasurers’ Seminar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C146F-AF24-47F9-9010-DC766002E3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Florida conference office of education</a:t>
            </a:r>
          </a:p>
        </p:txBody>
      </p:sp>
    </p:spTree>
    <p:extLst>
      <p:ext uri="{BB962C8B-B14F-4D97-AF65-F5344CB8AC3E}">
        <p14:creationId xmlns:p14="http://schemas.microsoft.com/office/powerpoint/2010/main" val="1346784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9028D-8B6A-4B12-A069-7EA2D63E1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Fraud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FE993-0C19-407E-90A3-3480C90E3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Is a persistent risk that doesn’t discriminate by size or type of organization. Fraud is an equal-opportunity problem.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9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1D3DB-6B38-4EA8-86FE-DEDEAB76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37625"/>
            <a:ext cx="9291215" cy="963637"/>
          </a:xfrm>
        </p:spPr>
        <p:txBody>
          <a:bodyPr/>
          <a:lstStyle/>
          <a:p>
            <a:r>
              <a:rPr lang="en-US" dirty="0"/>
              <a:t>The fraud triangle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C32A9D5-0023-410A-B795-4BE0A9B3761D}"/>
              </a:ext>
            </a:extLst>
          </p:cNvPr>
          <p:cNvSpPr/>
          <p:nvPr/>
        </p:nvSpPr>
        <p:spPr>
          <a:xfrm>
            <a:off x="4986997" y="1863969"/>
            <a:ext cx="1899138" cy="30315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97881ED-3D9B-4910-9FFC-B6876AAC5EA9}"/>
              </a:ext>
            </a:extLst>
          </p:cNvPr>
          <p:cNvSpPr/>
          <p:nvPr/>
        </p:nvSpPr>
        <p:spPr>
          <a:xfrm>
            <a:off x="6203852" y="2300067"/>
            <a:ext cx="1758462" cy="20538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4D09F4F-19C3-47A3-A3E1-D10989A0329E}"/>
              </a:ext>
            </a:extLst>
          </p:cNvPr>
          <p:cNvSpPr/>
          <p:nvPr/>
        </p:nvSpPr>
        <p:spPr>
          <a:xfrm>
            <a:off x="4339883" y="2433711"/>
            <a:ext cx="1568548" cy="192023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1E2033-D56D-4E93-864E-14D5DBB1E62B}"/>
              </a:ext>
            </a:extLst>
          </p:cNvPr>
          <p:cNvSpPr txBox="1"/>
          <p:nvPr/>
        </p:nvSpPr>
        <p:spPr>
          <a:xfrm>
            <a:off x="7913077" y="2623625"/>
            <a:ext cx="2504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08CBE9-1F7B-4A78-A342-2F22481DD40B}"/>
              </a:ext>
            </a:extLst>
          </p:cNvPr>
          <p:cNvSpPr txBox="1"/>
          <p:nvPr/>
        </p:nvSpPr>
        <p:spPr>
          <a:xfrm>
            <a:off x="2897945" y="2623625"/>
            <a:ext cx="1793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D535E1-A83E-4FBF-B38E-9E5D9D657268}"/>
              </a:ext>
            </a:extLst>
          </p:cNvPr>
          <p:cNvSpPr txBox="1"/>
          <p:nvPr/>
        </p:nvSpPr>
        <p:spPr>
          <a:xfrm>
            <a:off x="5036234" y="5064369"/>
            <a:ext cx="2025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336FB0-0000-4F52-BEA8-45197D6E8586}"/>
              </a:ext>
            </a:extLst>
          </p:cNvPr>
          <p:cNvSpPr txBox="1"/>
          <p:nvPr/>
        </p:nvSpPr>
        <p:spPr>
          <a:xfrm>
            <a:off x="2841675" y="3214468"/>
            <a:ext cx="1498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-Financial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-Personal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B8D2F5-36F5-4F38-8F6A-87C8A5A8A2F4}"/>
              </a:ext>
            </a:extLst>
          </p:cNvPr>
          <p:cNvSpPr txBox="1"/>
          <p:nvPr/>
        </p:nvSpPr>
        <p:spPr>
          <a:xfrm>
            <a:off x="5148775" y="5401994"/>
            <a:ext cx="178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-Justification</a:t>
            </a:r>
          </a:p>
          <a:p>
            <a:r>
              <a:rPr lang="en-US" dirty="0"/>
              <a:t>-Lack of Ethics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AAF001-1716-4AA9-9825-08CC7F84A7B4}"/>
              </a:ext>
            </a:extLst>
          </p:cNvPr>
          <p:cNvSpPr txBox="1"/>
          <p:nvPr/>
        </p:nvSpPr>
        <p:spPr>
          <a:xfrm>
            <a:off x="8074854" y="3144129"/>
            <a:ext cx="2433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-Trust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-Internal Controls</a:t>
            </a:r>
          </a:p>
        </p:txBody>
      </p:sp>
    </p:spTree>
    <p:extLst>
      <p:ext uri="{BB962C8B-B14F-4D97-AF65-F5344CB8AC3E}">
        <p14:creationId xmlns:p14="http://schemas.microsoft.com/office/powerpoint/2010/main" val="418638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7FC73-1DC4-4BB6-88A6-EFC6E483D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46185"/>
            <a:ext cx="9291215" cy="752621"/>
          </a:xfrm>
        </p:spPr>
        <p:txBody>
          <a:bodyPr/>
          <a:lstStyle/>
          <a:p>
            <a:r>
              <a:rPr lang="en-US" dirty="0"/>
              <a:t>Pressure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6BA85-9A21-4D66-919E-2A3A30AE3BEF}"/>
              </a:ext>
            </a:extLst>
          </p:cNvPr>
          <p:cNvSpPr txBox="1"/>
          <p:nvPr/>
        </p:nvSpPr>
        <p:spPr>
          <a:xfrm>
            <a:off x="703385" y="1392702"/>
            <a:ext cx="29682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component, pressure or incentive, is something that motivates someone to commit fraud.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007996-2F01-44A4-BEEC-A2CA0DB45187}"/>
              </a:ext>
            </a:extLst>
          </p:cNvPr>
          <p:cNvSpPr txBox="1"/>
          <p:nvPr/>
        </p:nvSpPr>
        <p:spPr>
          <a:xfrm>
            <a:off x="3545059" y="2764302"/>
            <a:ext cx="2215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Examples of pressures would include: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1CA46-685A-4572-BFBB-8E48410A2EA2}"/>
              </a:ext>
            </a:extLst>
          </p:cNvPr>
          <p:cNvSpPr txBox="1"/>
          <p:nvPr/>
        </p:nvSpPr>
        <p:spPr>
          <a:xfrm>
            <a:off x="7570124" y="3308465"/>
            <a:ext cx="4217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stress-medical bills, “keeping up appearances”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26F0F5-9DD4-4177-A3AE-EF1A6BC6C6C0}"/>
              </a:ext>
            </a:extLst>
          </p:cNvPr>
          <p:cNvSpPr txBox="1"/>
          <p:nvPr/>
        </p:nvSpPr>
        <p:spPr>
          <a:xfrm>
            <a:off x="7570124" y="4184073"/>
            <a:ext cx="5027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Addictions-gambling, drugs, alcohol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FF3B5-71E1-43FA-B507-026552DB77D9}"/>
              </a:ext>
            </a:extLst>
          </p:cNvPr>
          <p:cNvSpPr txBox="1"/>
          <p:nvPr/>
        </p:nvSpPr>
        <p:spPr>
          <a:xfrm>
            <a:off x="7642168" y="4982095"/>
            <a:ext cx="4879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Work-stress, workload, low wages,</a:t>
            </a:r>
          </a:p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raises, resentment</a:t>
            </a:r>
          </a:p>
        </p:txBody>
      </p:sp>
    </p:spTree>
    <p:extLst>
      <p:ext uri="{BB962C8B-B14F-4D97-AF65-F5344CB8AC3E}">
        <p14:creationId xmlns:p14="http://schemas.microsoft.com/office/powerpoint/2010/main" val="330102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7FC73-1DC4-4BB6-88A6-EFC6E483D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46185"/>
            <a:ext cx="9291215" cy="752621"/>
          </a:xfrm>
        </p:spPr>
        <p:txBody>
          <a:bodyPr/>
          <a:lstStyle/>
          <a:p>
            <a:r>
              <a:rPr lang="en-US"/>
              <a:t>rationalization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6BA85-9A21-4D66-919E-2A3A30AE3BEF}"/>
              </a:ext>
            </a:extLst>
          </p:cNvPr>
          <p:cNvSpPr txBox="1"/>
          <p:nvPr/>
        </p:nvSpPr>
        <p:spPr>
          <a:xfrm>
            <a:off x="703385" y="1392702"/>
            <a:ext cx="29682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second component of the Fraud Triangle is rationalization. This occurs when behaviors are logically justified.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007996-2F01-44A4-BEEC-A2CA0DB45187}"/>
              </a:ext>
            </a:extLst>
          </p:cNvPr>
          <p:cNvSpPr txBox="1"/>
          <p:nvPr/>
        </p:nvSpPr>
        <p:spPr>
          <a:xfrm>
            <a:off x="3545059" y="2764302"/>
            <a:ext cx="2215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Examples of this include: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106509-07FB-45FC-B42F-8AEB41743970}"/>
              </a:ext>
            </a:extLst>
          </p:cNvPr>
          <p:cNvSpPr txBox="1"/>
          <p:nvPr/>
        </p:nvSpPr>
        <p:spPr>
          <a:xfrm>
            <a:off x="6988233" y="3330633"/>
            <a:ext cx="4160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get no respect, I’ll get even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51852-48C7-4FC9-A10D-707BCAB8CAAE}"/>
              </a:ext>
            </a:extLst>
          </p:cNvPr>
          <p:cNvSpPr txBox="1"/>
          <p:nvPr/>
        </p:nvSpPr>
        <p:spPr>
          <a:xfrm>
            <a:off x="6988233" y="3906982"/>
            <a:ext cx="5147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makes more money than I do,</a:t>
            </a:r>
          </a:p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have more experience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38D74-2E4A-4710-AF64-B17B4F4FAC6A}"/>
              </a:ext>
            </a:extLst>
          </p:cNvPr>
          <p:cNvSpPr txBox="1"/>
          <p:nvPr/>
        </p:nvSpPr>
        <p:spPr>
          <a:xfrm>
            <a:off x="7099069" y="4727171"/>
            <a:ext cx="5881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I’ve done so much for them, they owe 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7EF802-331B-40CE-ADD4-8A52B904CF06}"/>
              </a:ext>
            </a:extLst>
          </p:cNvPr>
          <p:cNvSpPr txBox="1"/>
          <p:nvPr/>
        </p:nvSpPr>
        <p:spPr>
          <a:xfrm>
            <a:off x="7099069" y="5320145"/>
            <a:ext cx="5019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only borrowing the money, I’ll</a:t>
            </a:r>
          </a:p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it back next month</a:t>
            </a:r>
          </a:p>
        </p:txBody>
      </p:sp>
    </p:spTree>
    <p:extLst>
      <p:ext uri="{BB962C8B-B14F-4D97-AF65-F5344CB8AC3E}">
        <p14:creationId xmlns:p14="http://schemas.microsoft.com/office/powerpoint/2010/main" val="213448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7FC73-1DC4-4BB6-88A6-EFC6E483D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46185"/>
            <a:ext cx="9291215" cy="752621"/>
          </a:xfrm>
        </p:spPr>
        <p:txBody>
          <a:bodyPr/>
          <a:lstStyle/>
          <a:p>
            <a:r>
              <a:rPr lang="en-US" dirty="0"/>
              <a:t>Opportunity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6BA85-9A21-4D66-919E-2A3A30AE3BEF}"/>
              </a:ext>
            </a:extLst>
          </p:cNvPr>
          <p:cNvSpPr txBox="1"/>
          <p:nvPr/>
        </p:nvSpPr>
        <p:spPr>
          <a:xfrm>
            <a:off x="703385" y="1392702"/>
            <a:ext cx="29682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final and most important component of the Fraud Triangle is opportunity. Opportunity not only permits fraud to occur, but actually promotes it.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007996-2F01-44A4-BEEC-A2CA0DB45187}"/>
              </a:ext>
            </a:extLst>
          </p:cNvPr>
          <p:cNvSpPr txBox="1"/>
          <p:nvPr/>
        </p:nvSpPr>
        <p:spPr>
          <a:xfrm>
            <a:off x="4039985" y="3203170"/>
            <a:ext cx="2056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Opportunity often exist because of: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106509-07FB-45FC-B42F-8AEB41743970}"/>
              </a:ext>
            </a:extLst>
          </p:cNvPr>
          <p:cNvSpPr txBox="1"/>
          <p:nvPr/>
        </p:nvSpPr>
        <p:spPr>
          <a:xfrm>
            <a:off x="6988233" y="3330633"/>
            <a:ext cx="4160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lack of internal control, 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51852-48C7-4FC9-A10D-707BCAB8CAAE}"/>
              </a:ext>
            </a:extLst>
          </p:cNvPr>
          <p:cNvSpPr txBox="1"/>
          <p:nvPr/>
        </p:nvSpPr>
        <p:spPr>
          <a:xfrm>
            <a:off x="6988233" y="3906982"/>
            <a:ext cx="5147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weakness in internal controls</a:t>
            </a:r>
          </a:p>
        </p:txBody>
      </p:sp>
    </p:spTree>
    <p:extLst>
      <p:ext uri="{BB962C8B-B14F-4D97-AF65-F5344CB8AC3E}">
        <p14:creationId xmlns:p14="http://schemas.microsoft.com/office/powerpoint/2010/main" val="181221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9792-C0F8-487F-90C3-7519A65A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10343"/>
            <a:ext cx="9291215" cy="748144"/>
          </a:xfrm>
        </p:spPr>
        <p:txBody>
          <a:bodyPr/>
          <a:lstStyle/>
          <a:p>
            <a:r>
              <a:rPr lang="en-US" dirty="0"/>
              <a:t>Fraud 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025870-89B8-452A-A2D8-811DF083E528}"/>
              </a:ext>
            </a:extLst>
          </p:cNvPr>
          <p:cNvSpPr txBox="1"/>
          <p:nvPr/>
        </p:nvSpPr>
        <p:spPr>
          <a:xfrm>
            <a:off x="3480262" y="1690255"/>
            <a:ext cx="471054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“Opportunity” is the only component of the Fraud Triangle within our control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2DB502F-DB93-405D-87E9-1D04D2B57056}"/>
              </a:ext>
            </a:extLst>
          </p:cNvPr>
          <p:cNvSpPr/>
          <p:nvPr/>
        </p:nvSpPr>
        <p:spPr>
          <a:xfrm>
            <a:off x="5613862" y="2382982"/>
            <a:ext cx="748145" cy="5853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AB8D87-6CBC-49D8-971E-6D6FDCA86B97}"/>
              </a:ext>
            </a:extLst>
          </p:cNvPr>
          <p:cNvSpPr txBox="1"/>
          <p:nvPr/>
        </p:nvSpPr>
        <p:spPr>
          <a:xfrm>
            <a:off x="3591098" y="3014751"/>
            <a:ext cx="47493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 strong system of internal control plays an</a:t>
            </a:r>
          </a:p>
          <a:p>
            <a:pPr algn="ctr"/>
            <a:r>
              <a:rPr lang="en-US" dirty="0"/>
              <a:t>important role by: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72F0B1-078B-4F44-909E-E64157708678}"/>
              </a:ext>
            </a:extLst>
          </p:cNvPr>
          <p:cNvSpPr txBox="1"/>
          <p:nvPr/>
        </p:nvSpPr>
        <p:spPr>
          <a:xfrm>
            <a:off x="3591098" y="3846022"/>
            <a:ext cx="1385455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Protecting</a:t>
            </a:r>
          </a:p>
          <a:p>
            <a:pPr algn="ctr"/>
            <a:r>
              <a:rPr lang="en-US" dirty="0"/>
              <a:t>entities against fraud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20602-2B92-4AE6-AEA7-5B8CACFE1A56}"/>
              </a:ext>
            </a:extLst>
          </p:cNvPr>
          <p:cNvSpPr txBox="1"/>
          <p:nvPr/>
        </p:nvSpPr>
        <p:spPr>
          <a:xfrm>
            <a:off x="5270270" y="3962399"/>
            <a:ext cx="1773382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Guarding</a:t>
            </a:r>
          </a:p>
          <a:p>
            <a:pPr algn="ctr"/>
            <a:r>
              <a:rPr lang="en-US" dirty="0"/>
              <a:t>employees from fraud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66A57-221B-4AF4-A3C0-3DE38F4CDF68}"/>
              </a:ext>
            </a:extLst>
          </p:cNvPr>
          <p:cNvSpPr txBox="1"/>
          <p:nvPr/>
        </p:nvSpPr>
        <p:spPr>
          <a:xfrm>
            <a:off x="7232072" y="3962400"/>
            <a:ext cx="1235825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Keeping you out of the headlines</a:t>
            </a:r>
          </a:p>
        </p:txBody>
      </p:sp>
    </p:spTree>
    <p:extLst>
      <p:ext uri="{BB962C8B-B14F-4D97-AF65-F5344CB8AC3E}">
        <p14:creationId xmlns:p14="http://schemas.microsoft.com/office/powerpoint/2010/main" val="26162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9792-C0F8-487F-90C3-7519A65A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10343"/>
            <a:ext cx="9291215" cy="748144"/>
          </a:xfrm>
        </p:spPr>
        <p:txBody>
          <a:bodyPr/>
          <a:lstStyle/>
          <a:p>
            <a:r>
              <a:rPr lang="en-US" dirty="0"/>
              <a:t>Fraud prevention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025870-89B8-452A-A2D8-811DF083E528}"/>
              </a:ext>
            </a:extLst>
          </p:cNvPr>
          <p:cNvSpPr txBox="1"/>
          <p:nvPr/>
        </p:nvSpPr>
        <p:spPr>
          <a:xfrm>
            <a:off x="3480262" y="1280160"/>
            <a:ext cx="4793673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Management is responsible for designing </a:t>
            </a:r>
          </a:p>
          <a:p>
            <a:pPr algn="ctr"/>
            <a:r>
              <a:rPr lang="en-US" dirty="0"/>
              <a:t>and implementing systems and controls to</a:t>
            </a:r>
          </a:p>
          <a:p>
            <a:pPr algn="ctr"/>
            <a:r>
              <a:rPr lang="en-US" dirty="0"/>
              <a:t>prevent, deter and detect fraud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2DB502F-DB93-405D-87E9-1D04D2B57056}"/>
              </a:ext>
            </a:extLst>
          </p:cNvPr>
          <p:cNvSpPr/>
          <p:nvPr/>
        </p:nvSpPr>
        <p:spPr>
          <a:xfrm>
            <a:off x="5613862" y="2382982"/>
            <a:ext cx="748145" cy="5853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AB8D87-6CBC-49D8-971E-6D6FDCA86B97}"/>
              </a:ext>
            </a:extLst>
          </p:cNvPr>
          <p:cNvSpPr txBox="1"/>
          <p:nvPr/>
        </p:nvSpPr>
        <p:spPr>
          <a:xfrm>
            <a:off x="3591098" y="3014751"/>
            <a:ext cx="4749338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Antifraud systems and controls: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72F0B1-078B-4F44-909E-E64157708678}"/>
              </a:ext>
            </a:extLst>
          </p:cNvPr>
          <p:cNvSpPr txBox="1"/>
          <p:nvPr/>
        </p:nvSpPr>
        <p:spPr>
          <a:xfrm>
            <a:off x="3591098" y="3846022"/>
            <a:ext cx="1385455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Create an ethical</a:t>
            </a:r>
          </a:p>
          <a:p>
            <a:pPr algn="ctr"/>
            <a:r>
              <a:rPr lang="en-US" dirty="0"/>
              <a:t>culture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20602-2B92-4AE6-AEA7-5B8CACFE1A56}"/>
              </a:ext>
            </a:extLst>
          </p:cNvPr>
          <p:cNvSpPr txBox="1"/>
          <p:nvPr/>
        </p:nvSpPr>
        <p:spPr>
          <a:xfrm>
            <a:off x="5270270" y="3846022"/>
            <a:ext cx="1806632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Implement antifraud</a:t>
            </a:r>
          </a:p>
          <a:p>
            <a:pPr algn="ctr"/>
            <a:r>
              <a:rPr lang="en-US" dirty="0"/>
              <a:t>controls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66A57-221B-4AF4-A3C0-3DE38F4CDF68}"/>
              </a:ext>
            </a:extLst>
          </p:cNvPr>
          <p:cNvSpPr txBox="1"/>
          <p:nvPr/>
        </p:nvSpPr>
        <p:spPr>
          <a:xfrm>
            <a:off x="7232072" y="3846022"/>
            <a:ext cx="1330037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Develop</a:t>
            </a:r>
          </a:p>
          <a:p>
            <a:pPr algn="ctr"/>
            <a:r>
              <a:rPr lang="en-US" dirty="0"/>
              <a:t>effective</a:t>
            </a:r>
          </a:p>
          <a:p>
            <a:pPr algn="ctr"/>
            <a:r>
              <a:rPr lang="en-US" dirty="0"/>
              <a:t>oversight</a:t>
            </a:r>
          </a:p>
        </p:txBody>
      </p:sp>
    </p:spTree>
    <p:extLst>
      <p:ext uri="{BB962C8B-B14F-4D97-AF65-F5344CB8AC3E}">
        <p14:creationId xmlns:p14="http://schemas.microsoft.com/office/powerpoint/2010/main" val="300876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7F9C-7986-426E-9F54-4D9D84717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are: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86BBA-36E9-4735-8654-8E1E01E2D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Risk Management Checklist to identify:</a:t>
            </a:r>
          </a:p>
          <a:p>
            <a:pPr lvl="1"/>
            <a:r>
              <a:rPr lang="en-US" dirty="0"/>
              <a:t>Generic risk factors</a:t>
            </a:r>
          </a:p>
          <a:p>
            <a:pPr lvl="1"/>
            <a:r>
              <a:rPr lang="en-US" dirty="0"/>
              <a:t>Individual risk factors</a:t>
            </a:r>
          </a:p>
          <a:p>
            <a:pPr lvl="1"/>
            <a:r>
              <a:rPr lang="en-US" dirty="0"/>
              <a:t>Overall risk factors</a:t>
            </a:r>
          </a:p>
          <a:p>
            <a:pPr lvl="1"/>
            <a:r>
              <a:rPr lang="en-US" dirty="0"/>
              <a:t>Internal control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4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94BD8-45F5-4C06-A0D1-D8A2DCE5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523" y="804519"/>
            <a:ext cx="3160501" cy="4431360"/>
          </a:xfrm>
        </p:spPr>
        <p:txBody>
          <a:bodyPr anchor="ctr">
            <a:normAutofit/>
          </a:bodyPr>
          <a:lstStyle/>
          <a:p>
            <a:r>
              <a:rPr lang="en-US"/>
              <a:t>Total teacher cost to the conference </a:t>
            </a:r>
            <a:br>
              <a:rPr lang="en-US"/>
            </a:br>
            <a:r>
              <a:rPr lang="en-US"/>
              <a:t>in 2020-21 school year</a:t>
            </a:r>
          </a:p>
        </p:txBody>
      </p:sp>
      <p:cxnSp>
        <p:nvCxnSpPr>
          <p:cNvPr id="26" name="Straight Connector 11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45156" y="962799"/>
            <a:ext cx="0" cy="41148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84685-372E-4802-B629-751439E01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863" y="804520"/>
            <a:ext cx="6102559" cy="4431359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Number of Teachers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192.8 Budgeted for 2020-21 School Year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Teacher Salary and Allowances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$15,010,253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Teacher Cost of Housing (Cost of Living)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$971,316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Related Expenses (WC, Special Travel..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$326,251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Teacher Cost - $16,307,821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7" name="Picture 13">
            <a:extLst>
              <a:ext uri="{FF2B5EF4-FFF2-40B4-BE49-F238E27FC236}">
                <a16:creationId xmlns:a16="http://schemas.microsoft.com/office/drawing/2014/main" id="{7557D95A-0A72-41F9-844C-544C199B4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9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090F-EC85-4B54-99D2-1AD0831F8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items: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0EB23-0A99-4EB9-B408-BE2928415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Substitute Reporting to Office of Education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Monthly Financial Reports to Office of Education (Balance Sheet/P&amp;L)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Schools Treasurer Compensation for 2021-22 (Criteria)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Employment Cost Calculator (See Spreadsheet)</a:t>
            </a:r>
          </a:p>
        </p:txBody>
      </p:sp>
    </p:spTree>
    <p:extLst>
      <p:ext uri="{BB962C8B-B14F-4D97-AF65-F5344CB8AC3E}">
        <p14:creationId xmlns:p14="http://schemas.microsoft.com/office/powerpoint/2010/main" val="200305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CB53-FE01-4D13-8162-065D842F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28601"/>
            <a:ext cx="9291215" cy="962890"/>
          </a:xfrm>
        </p:spPr>
        <p:txBody>
          <a:bodyPr/>
          <a:lstStyle/>
          <a:p>
            <a:r>
              <a:rPr lang="en-US" dirty="0"/>
              <a:t>Prek-12 enrollment trends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3C10AEB3-5266-4A1E-865B-DD8B886DCC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268342"/>
              </p:ext>
            </p:extLst>
          </p:nvPr>
        </p:nvGraphicFramePr>
        <p:xfrm>
          <a:off x="228599" y="1447800"/>
          <a:ext cx="11148753" cy="466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102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D7F7A-F4D8-46AE-BF07-55387B57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77092"/>
            <a:ext cx="9291215" cy="714894"/>
          </a:xfrm>
        </p:spPr>
        <p:txBody>
          <a:bodyPr/>
          <a:lstStyle/>
          <a:p>
            <a:r>
              <a:rPr lang="en-US" dirty="0"/>
              <a:t>Enrollment by grade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4C0F08FE-9590-468C-8662-6802A1D7F8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861186"/>
              </p:ext>
            </p:extLst>
          </p:nvPr>
        </p:nvGraphicFramePr>
        <p:xfrm>
          <a:off x="76199" y="1041862"/>
          <a:ext cx="11417531" cy="5115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243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56ED-4851-4437-AB4D-768B1CF7B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38546"/>
            <a:ext cx="9291215" cy="919942"/>
          </a:xfrm>
        </p:spPr>
        <p:txBody>
          <a:bodyPr>
            <a:normAutofit/>
          </a:bodyPr>
          <a:lstStyle/>
          <a:p>
            <a:r>
              <a:rPr lang="en-US" dirty="0"/>
              <a:t>K-12 scholarships enrollment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47D8AD87-EE2E-40FF-9125-BB0FC1075C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259671"/>
              </p:ext>
            </p:extLst>
          </p:nvPr>
        </p:nvGraphicFramePr>
        <p:xfrm>
          <a:off x="304800" y="1143000"/>
          <a:ext cx="11388436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304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D89431-3584-47DF-81FE-B3CAA9E47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47" y="179550"/>
            <a:ext cx="10972799" cy="64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9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FEED-1842-4C75-863C-E9F6434CA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243841"/>
            <a:ext cx="9293577" cy="753686"/>
          </a:xfrm>
        </p:spPr>
        <p:txBody>
          <a:bodyPr/>
          <a:lstStyle/>
          <a:p>
            <a:r>
              <a:rPr lang="en-US" dirty="0"/>
              <a:t>Luke 16:10-14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D5291E-7574-45E3-B794-1D1B66C170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800" y="1302327"/>
            <a:ext cx="4487863" cy="398674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6E92F-53FA-40ED-AE43-95AE1EB78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4140" y="1472121"/>
            <a:ext cx="4488654" cy="3986742"/>
          </a:xfrm>
        </p:spPr>
        <p:txBody>
          <a:bodyPr/>
          <a:lstStyle/>
          <a:p>
            <a:r>
              <a:rPr lang="en-US" dirty="0"/>
              <a:t>When the Pharisees, a money-obsessed bunch, heard him say these things, they rolled their eyes, dismissing him as hopelessly out of touch.</a:t>
            </a:r>
          </a:p>
          <a:p>
            <a:r>
              <a:rPr lang="en-US" dirty="0"/>
              <a:t>Jesus was not out of touch. He spoke the truth and struck a sensitive nerve with the Pharisees</a:t>
            </a:r>
          </a:p>
        </p:txBody>
      </p:sp>
    </p:spTree>
    <p:extLst>
      <p:ext uri="{BB962C8B-B14F-4D97-AF65-F5344CB8AC3E}">
        <p14:creationId xmlns:p14="http://schemas.microsoft.com/office/powerpoint/2010/main" val="308090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C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D4081A-8F6F-4D38-9F8D-9661A78948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1" t="11428" r="11956" b="57834"/>
          <a:stretch/>
        </p:blipFill>
        <p:spPr>
          <a:xfrm>
            <a:off x="-32675" y="-3145"/>
            <a:ext cx="12292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83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C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D4081A-8F6F-4D38-9F8D-9661A78948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4" t="50821" r="12268" b="18143"/>
          <a:stretch/>
        </p:blipFill>
        <p:spPr>
          <a:xfrm>
            <a:off x="-1" y="-1"/>
            <a:ext cx="12198389" cy="678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4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D6C57B-F442-47A7-9801-8B95A7F231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68" t="11590" r="12291" b="57640"/>
          <a:stretch/>
        </p:blipFill>
        <p:spPr>
          <a:xfrm>
            <a:off x="0" y="0"/>
            <a:ext cx="12192000" cy="687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9105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CF7AC24FDA54C91565E977AD3ED5E" ma:contentTypeVersion="10" ma:contentTypeDescription="Create a new document." ma:contentTypeScope="" ma:versionID="674c5b4d7a17811deed5530b6d5db256">
  <xsd:schema xmlns:xsd="http://www.w3.org/2001/XMLSchema" xmlns:xs="http://www.w3.org/2001/XMLSchema" xmlns:p="http://schemas.microsoft.com/office/2006/metadata/properties" xmlns:ns3="b1af0085-d84f-402e-97d2-4844d6c0f7aa" targetNamespace="http://schemas.microsoft.com/office/2006/metadata/properties" ma:root="true" ma:fieldsID="5b7a66714cea86e71eb38040b5cdfffa" ns3:_="">
    <xsd:import namespace="b1af0085-d84f-402e-97d2-4844d6c0f7a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f0085-d84f-402e-97d2-4844d6c0f7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ED5BD3-3508-412A-BCD8-C1D09EF185AE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b1af0085-d84f-402e-97d2-4844d6c0f7aa"/>
  </ds:schemaRefs>
</ds:datastoreItem>
</file>

<file path=customXml/itemProps2.xml><?xml version="1.0" encoding="utf-8"?>
<ds:datastoreItem xmlns:ds="http://schemas.openxmlformats.org/officeDocument/2006/customXml" ds:itemID="{8A062903-01C0-4D2E-A7D3-A08888B386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F4D6C5-3954-4D15-9D2D-DD4DF6796F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af0085-d84f-402e-97d2-4844d6c0f7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1198</TotalTime>
  <Words>484</Words>
  <Application>Microsoft Office PowerPoint</Application>
  <PresentationFormat>Widescreen</PresentationFormat>
  <Paragraphs>100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Rockwell</vt:lpstr>
      <vt:lpstr>Gallery</vt:lpstr>
      <vt:lpstr>School Treasurers’ Seminar 2020</vt:lpstr>
      <vt:lpstr>Prek-12 enrollment trends</vt:lpstr>
      <vt:lpstr>Enrollment by grade</vt:lpstr>
      <vt:lpstr>K-12 scholarships enrollment</vt:lpstr>
      <vt:lpstr>PowerPoint Presentation</vt:lpstr>
      <vt:lpstr>Luke 16:10-14</vt:lpstr>
      <vt:lpstr>PowerPoint Presentation</vt:lpstr>
      <vt:lpstr>PowerPoint Presentation</vt:lpstr>
      <vt:lpstr>PowerPoint Presentation</vt:lpstr>
      <vt:lpstr>Fraud is:</vt:lpstr>
      <vt:lpstr>The fraud triangle</vt:lpstr>
      <vt:lpstr>Pressure</vt:lpstr>
      <vt:lpstr>rationalization</vt:lpstr>
      <vt:lpstr>Opportunity</vt:lpstr>
      <vt:lpstr>Fraud summary</vt:lpstr>
      <vt:lpstr>Fraud prevention</vt:lpstr>
      <vt:lpstr>Next steps are:</vt:lpstr>
      <vt:lpstr>Total teacher cost to the conference  in 2020-21 school year</vt:lpstr>
      <vt:lpstr>Miscellaneous items: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Treasurers’ Seminar 2020</dc:title>
  <dc:creator>George Carrazana</dc:creator>
  <cp:lastModifiedBy>George Carrazana</cp:lastModifiedBy>
  <cp:revision>3</cp:revision>
  <dcterms:created xsi:type="dcterms:W3CDTF">2020-01-13T21:19:27Z</dcterms:created>
  <dcterms:modified xsi:type="dcterms:W3CDTF">2020-02-02T12:40:29Z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0x01010009ECF7AC24FDA54C91565E977AD3ED5E</vt:lpwstr>
  </property>
</Properties>
</file>